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32" r:id="rId4"/>
    <p:sldId id="333" r:id="rId5"/>
    <p:sldId id="334" r:id="rId6"/>
    <p:sldId id="281" r:id="rId7"/>
    <p:sldId id="355" r:id="rId8"/>
    <p:sldId id="354" r:id="rId9"/>
    <p:sldId id="335" r:id="rId10"/>
    <p:sldId id="259" r:id="rId11"/>
    <p:sldId id="336" r:id="rId12"/>
    <p:sldId id="337" r:id="rId13"/>
    <p:sldId id="260" r:id="rId14"/>
    <p:sldId id="339" r:id="rId15"/>
    <p:sldId id="341" r:id="rId16"/>
    <p:sldId id="338" r:id="rId17"/>
    <p:sldId id="262" r:id="rId18"/>
    <p:sldId id="340" r:id="rId19"/>
    <p:sldId id="344" r:id="rId20"/>
    <p:sldId id="261" r:id="rId21"/>
    <p:sldId id="263" r:id="rId22"/>
    <p:sldId id="287" r:id="rId23"/>
    <p:sldId id="313" r:id="rId24"/>
    <p:sldId id="293" r:id="rId25"/>
    <p:sldId id="296" r:id="rId26"/>
    <p:sldId id="294" r:id="rId27"/>
    <p:sldId id="295" r:id="rId28"/>
    <p:sldId id="297" r:id="rId29"/>
    <p:sldId id="298" r:id="rId30"/>
    <p:sldId id="299" r:id="rId31"/>
    <p:sldId id="300" r:id="rId32"/>
    <p:sldId id="301" r:id="rId33"/>
    <p:sldId id="303" r:id="rId34"/>
    <p:sldId id="304" r:id="rId35"/>
    <p:sldId id="305" r:id="rId36"/>
    <p:sldId id="306" r:id="rId37"/>
    <p:sldId id="302" r:id="rId38"/>
    <p:sldId id="307" r:id="rId39"/>
    <p:sldId id="308" r:id="rId40"/>
    <p:sldId id="309" r:id="rId41"/>
    <p:sldId id="312" r:id="rId42"/>
    <p:sldId id="288" r:id="rId43"/>
    <p:sldId id="289" r:id="rId44"/>
    <p:sldId id="290" r:id="rId45"/>
    <p:sldId id="292" r:id="rId46"/>
    <p:sldId id="291" r:id="rId47"/>
    <p:sldId id="311" r:id="rId48"/>
    <p:sldId id="286" r:id="rId49"/>
    <p:sldId id="342" r:id="rId50"/>
    <p:sldId id="285" r:id="rId51"/>
    <p:sldId id="347" r:id="rId52"/>
    <p:sldId id="345" r:id="rId53"/>
    <p:sldId id="346" r:id="rId54"/>
    <p:sldId id="348" r:id="rId55"/>
    <p:sldId id="349" r:id="rId56"/>
    <p:sldId id="350" r:id="rId57"/>
    <p:sldId id="352" r:id="rId58"/>
    <p:sldId id="353" r:id="rId59"/>
    <p:sldId id="343" r:id="rId60"/>
    <p:sldId id="310" r:id="rId61"/>
    <p:sldId id="315" r:id="rId62"/>
    <p:sldId id="314" r:id="rId63"/>
    <p:sldId id="317" r:id="rId64"/>
    <p:sldId id="316" r:id="rId65"/>
    <p:sldId id="331" r:id="rId66"/>
    <p:sldId id="321" r:id="rId67"/>
    <p:sldId id="322" r:id="rId68"/>
    <p:sldId id="323" r:id="rId69"/>
    <p:sldId id="324" r:id="rId70"/>
    <p:sldId id="325" r:id="rId71"/>
    <p:sldId id="326" r:id="rId72"/>
    <p:sldId id="327" r:id="rId73"/>
    <p:sldId id="328" r:id="rId74"/>
    <p:sldId id="329" r:id="rId75"/>
    <p:sldId id="284" r:id="rId76"/>
    <p:sldId id="258" r:id="rId77"/>
    <p:sldId id="264" r:id="rId78"/>
    <p:sldId id="282" r:id="rId79"/>
    <p:sldId id="273" r:id="rId80"/>
    <p:sldId id="274" r:id="rId81"/>
    <p:sldId id="275" r:id="rId82"/>
    <p:sldId id="276" r:id="rId83"/>
    <p:sldId id="277" r:id="rId84"/>
    <p:sldId id="265" r:id="rId85"/>
    <p:sldId id="266" r:id="rId86"/>
    <p:sldId id="267" r:id="rId87"/>
    <p:sldId id="268" r:id="rId88"/>
    <p:sldId id="269" r:id="rId89"/>
    <p:sldId id="270" r:id="rId90"/>
    <p:sldId id="271" r:id="rId91"/>
    <p:sldId id="272" r:id="rId92"/>
    <p:sldId id="278" r:id="rId93"/>
    <p:sldId id="319" r:id="rId94"/>
    <p:sldId id="318" r:id="rId95"/>
    <p:sldId id="279" r:id="rId96"/>
    <p:sldId id="280" r:id="rId97"/>
    <p:sldId id="320" r:id="rId98"/>
    <p:sldId id="330" r:id="rId9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8" autoAdjust="0"/>
    <p:restoredTop sz="94660"/>
  </p:normalViewPr>
  <p:slideViewPr>
    <p:cSldViewPr snapToGrid="0">
      <p:cViewPr varScale="1">
        <p:scale>
          <a:sx n="84" d="100"/>
          <a:sy n="84" d="100"/>
        </p:scale>
        <p:origin x="126" y="6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media/image1.jpeg>
</file>

<file path=ppt/media/image11.png>
</file>

<file path=ppt/media/image12.png>
</file>

<file path=ppt/media/image2.png>
</file>

<file path=ppt/media/image3.jpeg>
</file>

<file path=ppt/media/image4.jpeg>
</file>

<file path=ppt/media/image6.png>
</file>

<file path=ppt/media/image68.jpeg>
</file>

<file path=ppt/media/image69.gif>
</file>

<file path=ppt/media/image7.png>
</file>

<file path=ppt/media/image7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1/9/2021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1/9/2021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stackoverflow.com/questions/563198/how-do-you-detect-where-two-line-segments-intersect"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6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6.xml"/><Relationship Id="rId5" Type="http://schemas.openxmlformats.org/officeDocument/2006/relationships/image" Target="../media/image50.emf"/><Relationship Id="rId4" Type="http://schemas.openxmlformats.org/officeDocument/2006/relationships/image" Target="../media/image49.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6.xml"/><Relationship Id="rId6" Type="http://schemas.openxmlformats.org/officeDocument/2006/relationships/image" Target="../media/image56.emf"/><Relationship Id="rId5" Type="http://schemas.openxmlformats.org/officeDocument/2006/relationships/image" Target="../media/image55.emf"/><Relationship Id="rId4" Type="http://schemas.openxmlformats.org/officeDocument/2006/relationships/image" Target="../media/image54.emf"/></Relationships>
</file>

<file path=ppt/slides/_rels/slide68.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6.xml"/><Relationship Id="rId4" Type="http://schemas.openxmlformats.org/officeDocument/2006/relationships/image" Target="../media/image59.emf"/></Relationships>
</file>

<file path=ppt/slides/_rels/slide6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6.xml"/><Relationship Id="rId4" Type="http://schemas.openxmlformats.org/officeDocument/2006/relationships/image" Target="../media/image62.emf"/></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 Id="rId4" Type="http://schemas.openxmlformats.org/officeDocument/2006/relationships/image" Target="../media/image65.emf"/></Relationships>
</file>

<file path=ppt/slides/_rels/slide72.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69.gif"/><Relationship Id="rId2" Type="http://schemas.openxmlformats.org/officeDocument/2006/relationships/image" Target="../media/image68.jpe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image" Target="../media/image75.emf"/><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6.xml"/><Relationship Id="rId5" Type="http://schemas.openxmlformats.org/officeDocument/2006/relationships/image" Target="../media/image86.emf"/><Relationship Id="rId4" Type="http://schemas.openxmlformats.org/officeDocument/2006/relationships/image" Target="../media/image85.emf"/></Relationships>
</file>

<file path=ppt/slides/_rels/slide89.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6.xml"/><Relationship Id="rId5" Type="http://schemas.openxmlformats.org/officeDocument/2006/relationships/image" Target="../media/image90.emf"/><Relationship Id="rId4" Type="http://schemas.openxmlformats.org/officeDocument/2006/relationships/image" Target="../media/image8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92.emf"/><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image" Target="../media/image93.emf"/><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3" Type="http://schemas.openxmlformats.org/officeDocument/2006/relationships/image" Target="../media/image95.emf"/><Relationship Id="rId2" Type="http://schemas.openxmlformats.org/officeDocument/2006/relationships/image" Target="../media/image94.emf"/><Relationship Id="rId1" Type="http://schemas.openxmlformats.org/officeDocument/2006/relationships/slideLayout" Target="../slideLayouts/slideLayout2.xml"/><Relationship Id="rId4" Type="http://schemas.openxmlformats.org/officeDocument/2006/relationships/image" Target="../media/image96.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image" Target="../media/image97.emf"/><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100.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Finding the Path</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Descriptions of the “Path” class of functions</a:t>
            </a:r>
          </a:p>
        </p:txBody>
      </p:sp>
    </p:spTree>
    <p:extLst>
      <p:ext uri="{BB962C8B-B14F-4D97-AF65-F5344CB8AC3E}">
        <p14:creationId xmlns:p14="http://schemas.microsoft.com/office/powerpoint/2010/main" val="2076360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 path is a set of [X Y] points as a N x 2 vector or array. These X Y rows denote the locations we are trying to follow which defines the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 path type must have at least 2 rows so that a single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202981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5A16-D919-44F8-912A-B61E821582BB}"/>
              </a:ext>
            </a:extLst>
          </p:cNvPr>
          <p:cNvSpPr>
            <a:spLocks noGrp="1"/>
          </p:cNvSpPr>
          <p:nvPr>
            <p:ph type="title"/>
          </p:nvPr>
        </p:nvSpPr>
        <p:spPr/>
        <p:txBody>
          <a:bodyPr/>
          <a:lstStyle/>
          <a:p>
            <a:r>
              <a:rPr lang="en-US" dirty="0"/>
              <a:t>What is a path segment?</a:t>
            </a:r>
          </a:p>
        </p:txBody>
      </p:sp>
      <p:cxnSp>
        <p:nvCxnSpPr>
          <p:cNvPr id="5" name="Straight Connector 4">
            <a:extLst>
              <a:ext uri="{FF2B5EF4-FFF2-40B4-BE49-F238E27FC236}">
                <a16:creationId xmlns:a16="http://schemas.microsoft.com/office/drawing/2014/main" id="{31D42199-10BA-47B1-891A-47FA765DB297}"/>
              </a:ext>
            </a:extLst>
          </p:cNvPr>
          <p:cNvCxnSpPr/>
          <p:nvPr/>
        </p:nvCxnSpPr>
        <p:spPr>
          <a:xfrm flipV="1">
            <a:off x="2205872" y="2818614"/>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F84869B-F541-42DE-BACD-B29D3ED048DF}"/>
              </a:ext>
            </a:extLst>
          </p:cNvPr>
          <p:cNvCxnSpPr/>
          <p:nvPr/>
        </p:nvCxnSpPr>
        <p:spPr>
          <a:xfrm>
            <a:off x="3469064" y="279976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29B3B24-AE91-49AD-86D2-AE17CFA77880}"/>
              </a:ext>
            </a:extLst>
          </p:cNvPr>
          <p:cNvCxnSpPr/>
          <p:nvPr/>
        </p:nvCxnSpPr>
        <p:spPr>
          <a:xfrm>
            <a:off x="5363852" y="4986779"/>
            <a:ext cx="13197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D690F3C-BFDA-4B43-B405-5BA8C070E542}"/>
              </a:ext>
            </a:extLst>
          </p:cNvPr>
          <p:cNvCxnSpPr/>
          <p:nvPr/>
        </p:nvCxnSpPr>
        <p:spPr>
          <a:xfrm flipV="1">
            <a:off x="6721311" y="3667027"/>
            <a:ext cx="867266" cy="13291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041E591-82FF-4F55-A9D9-FA2AA2DEEFF0}"/>
              </a:ext>
            </a:extLst>
          </p:cNvPr>
          <p:cNvCxnSpPr/>
          <p:nvPr/>
        </p:nvCxnSpPr>
        <p:spPr>
          <a:xfrm flipH="1">
            <a:off x="4524866" y="2988297"/>
            <a:ext cx="838986" cy="7918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9B2373-3A93-45C2-9947-5A89BF9E33EE}"/>
              </a:ext>
            </a:extLst>
          </p:cNvPr>
          <p:cNvSpPr txBox="1"/>
          <p:nvPr/>
        </p:nvSpPr>
        <p:spPr>
          <a:xfrm>
            <a:off x="5612130" y="2273231"/>
            <a:ext cx="5120640" cy="923330"/>
          </a:xfrm>
          <a:prstGeom prst="rect">
            <a:avLst/>
          </a:prstGeom>
          <a:noFill/>
        </p:spPr>
        <p:txBody>
          <a:bodyPr wrap="square" rtlCol="0">
            <a:spAutoFit/>
          </a:bodyPr>
          <a:lstStyle/>
          <a:p>
            <a:r>
              <a:rPr lang="en-US" dirty="0"/>
              <a:t>One connection between vertices is called a “path segment”, and a path must have at least ONE segment</a:t>
            </a:r>
          </a:p>
        </p:txBody>
      </p:sp>
    </p:spTree>
    <p:extLst>
      <p:ext uri="{BB962C8B-B14F-4D97-AF65-F5344CB8AC3E}">
        <p14:creationId xmlns:p14="http://schemas.microsoft.com/office/powerpoint/2010/main" val="2294373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359A-603C-491B-8305-E45E9B4BCF04}"/>
              </a:ext>
            </a:extLst>
          </p:cNvPr>
          <p:cNvSpPr>
            <a:spLocks noGrp="1"/>
          </p:cNvSpPr>
          <p:nvPr>
            <p:ph type="title"/>
          </p:nvPr>
        </p:nvSpPr>
        <p:spPr/>
        <p:txBody>
          <a:bodyPr>
            <a:normAutofit fontScale="90000"/>
          </a:bodyPr>
          <a:lstStyle/>
          <a:p>
            <a:r>
              <a:rPr lang="en-US" dirty="0"/>
              <a:t>Some operations require at least 2 segments, and we refer to these variable types as “paths”</a:t>
            </a:r>
          </a:p>
        </p:txBody>
      </p:sp>
      <p:sp>
        <p:nvSpPr>
          <p:cNvPr id="3" name="Content Placeholder 2">
            <a:extLst>
              <a:ext uri="{FF2B5EF4-FFF2-40B4-BE49-F238E27FC236}">
                <a16:creationId xmlns:a16="http://schemas.microsoft.com/office/drawing/2014/main" id="{B80B747A-29DE-4ED5-A387-7FFBB107D452}"/>
              </a:ext>
            </a:extLst>
          </p:cNvPr>
          <p:cNvSpPr>
            <a:spLocks noGrp="1"/>
          </p:cNvSpPr>
          <p:nvPr>
            <p:ph idx="1"/>
          </p:nvPr>
        </p:nvSpPr>
        <p:spPr>
          <a:xfrm>
            <a:off x="838200" y="1825625"/>
            <a:ext cx="7620000" cy="4351338"/>
          </a:xfrm>
        </p:spPr>
        <p:txBody>
          <a:bodyPr/>
          <a:lstStyle/>
          <a:p>
            <a:pPr marL="0" indent="0">
              <a:buNone/>
            </a:pPr>
            <a:r>
              <a:rPr lang="en-US" dirty="0"/>
              <a:t>The use of plural is to denote a type of variable that has multiple segments. An example operation that requires multiple segments is when we need to calculate the angles between segments.</a:t>
            </a:r>
          </a:p>
          <a:p>
            <a:pPr marL="0" indent="0">
              <a:buNone/>
            </a:pPr>
            <a:endParaRPr lang="en-US" dirty="0"/>
          </a:p>
          <a:p>
            <a:pPr marL="0" indent="0">
              <a:buNone/>
            </a:pPr>
            <a:endParaRPr lang="en-US" dirty="0"/>
          </a:p>
          <a:p>
            <a:pPr marL="0" indent="0">
              <a:buNone/>
            </a:pPr>
            <a:r>
              <a:rPr lang="en-US" dirty="0"/>
              <a:t>We rarely use multiple paths as we have another variable type, traversals, discussed next. So hopefully this is not confusing!</a:t>
            </a:r>
          </a:p>
        </p:txBody>
      </p:sp>
      <p:cxnSp>
        <p:nvCxnSpPr>
          <p:cNvPr id="5" name="Straight Connector 4">
            <a:extLst>
              <a:ext uri="{FF2B5EF4-FFF2-40B4-BE49-F238E27FC236}">
                <a16:creationId xmlns:a16="http://schemas.microsoft.com/office/drawing/2014/main" id="{5E3506A6-FCB2-475F-A183-9B3DD786CA82}"/>
              </a:ext>
            </a:extLst>
          </p:cNvPr>
          <p:cNvCxnSpPr/>
          <p:nvPr/>
        </p:nvCxnSpPr>
        <p:spPr>
          <a:xfrm>
            <a:off x="9440708" y="225551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8D47875-3025-42A0-B578-6E01543DF673}"/>
              </a:ext>
            </a:extLst>
          </p:cNvPr>
          <p:cNvSpPr txBox="1"/>
          <p:nvPr/>
        </p:nvSpPr>
        <p:spPr>
          <a:xfrm>
            <a:off x="9017445" y="1690688"/>
            <a:ext cx="2057400" cy="369332"/>
          </a:xfrm>
          <a:prstGeom prst="rect">
            <a:avLst/>
          </a:prstGeom>
          <a:noFill/>
        </p:spPr>
        <p:txBody>
          <a:bodyPr wrap="square" rtlCol="0">
            <a:spAutoFit/>
          </a:bodyPr>
          <a:lstStyle/>
          <a:p>
            <a:r>
              <a:rPr lang="en-US" dirty="0"/>
              <a:t>This is a path type</a:t>
            </a:r>
          </a:p>
        </p:txBody>
      </p:sp>
      <p:cxnSp>
        <p:nvCxnSpPr>
          <p:cNvPr id="10" name="Straight Connector 9">
            <a:extLst>
              <a:ext uri="{FF2B5EF4-FFF2-40B4-BE49-F238E27FC236}">
                <a16:creationId xmlns:a16="http://schemas.microsoft.com/office/drawing/2014/main" id="{5B951AEF-84E6-4C36-8758-9BD7A1B58751}"/>
              </a:ext>
            </a:extLst>
          </p:cNvPr>
          <p:cNvCxnSpPr/>
          <p:nvPr/>
        </p:nvCxnSpPr>
        <p:spPr>
          <a:xfrm flipV="1">
            <a:off x="8395276" y="3882680"/>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E982A17-4DA7-4AE5-9A17-8DBF2C7D9253}"/>
              </a:ext>
            </a:extLst>
          </p:cNvPr>
          <p:cNvCxnSpPr/>
          <p:nvPr/>
        </p:nvCxnSpPr>
        <p:spPr>
          <a:xfrm>
            <a:off x="9658468" y="3863827"/>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CB0C0B5-6892-4E10-890F-4AFEA4823111}"/>
              </a:ext>
            </a:extLst>
          </p:cNvPr>
          <p:cNvSpPr txBox="1"/>
          <p:nvPr/>
        </p:nvSpPr>
        <p:spPr>
          <a:xfrm>
            <a:off x="7681274" y="5945058"/>
            <a:ext cx="5120640" cy="369332"/>
          </a:xfrm>
          <a:prstGeom prst="rect">
            <a:avLst/>
          </a:prstGeom>
          <a:noFill/>
        </p:spPr>
        <p:txBody>
          <a:bodyPr wrap="square" rtlCol="0">
            <a:spAutoFit/>
          </a:bodyPr>
          <a:lstStyle/>
          <a:p>
            <a:r>
              <a:rPr lang="en-US" dirty="0"/>
              <a:t>This is a “paths” type OR a “path” type</a:t>
            </a:r>
          </a:p>
        </p:txBody>
      </p:sp>
    </p:spTree>
    <p:extLst>
      <p:ext uri="{BB962C8B-B14F-4D97-AF65-F5344CB8AC3E}">
        <p14:creationId xmlns:p14="http://schemas.microsoft.com/office/powerpoint/2010/main" val="1584299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5EF70-703B-4197-99B6-C1F9B83E34B9}"/>
              </a:ext>
            </a:extLst>
          </p:cNvPr>
          <p:cNvSpPr>
            <a:spLocks noGrp="1"/>
          </p:cNvSpPr>
          <p:nvPr>
            <p:ph type="title"/>
          </p:nvPr>
        </p:nvSpPr>
        <p:spPr/>
        <p:txBody>
          <a:bodyPr>
            <a:normAutofit fontScale="90000"/>
          </a:bodyPr>
          <a:lstStyle/>
          <a:p>
            <a:r>
              <a:rPr lang="en-US" dirty="0"/>
              <a:t>Sometimes we want more information about a path than just XY, so we define something called a “traversal”</a:t>
            </a:r>
          </a:p>
        </p:txBody>
      </p:sp>
      <p:sp>
        <p:nvSpPr>
          <p:cNvPr id="3" name="Content Placeholder 2">
            <a:extLst>
              <a:ext uri="{FF2B5EF4-FFF2-40B4-BE49-F238E27FC236}">
                <a16:creationId xmlns:a16="http://schemas.microsoft.com/office/drawing/2014/main" id="{6FF80080-1E12-4FB3-992A-C2D74D3EB964}"/>
              </a:ext>
            </a:extLst>
          </p:cNvPr>
          <p:cNvSpPr>
            <a:spLocks noGrp="1"/>
          </p:cNvSpPr>
          <p:nvPr>
            <p:ph idx="1"/>
          </p:nvPr>
        </p:nvSpPr>
        <p:spPr>
          <a:xfrm>
            <a:off x="838200" y="2171699"/>
            <a:ext cx="3821349" cy="4005263"/>
          </a:xfrm>
        </p:spPr>
        <p:txBody>
          <a:bodyPr/>
          <a:lstStyle/>
          <a:p>
            <a:pPr marL="0" indent="0">
              <a:buNone/>
            </a:pPr>
            <a:r>
              <a:rPr lang="en-US" dirty="0"/>
              <a:t>It includes subfields that are routinely used, particularly the Station and Yaw.</a:t>
            </a:r>
            <a:br>
              <a:rPr lang="en-US" dirty="0"/>
            </a:br>
            <a:br>
              <a:rPr lang="en-US" dirty="0"/>
            </a:br>
            <a:r>
              <a:rPr lang="en-US" dirty="0"/>
              <a:t>We convert from Path to Traversals often, so a function exists that will fill in a Traversal given a Path.</a:t>
            </a:r>
          </a:p>
        </p:txBody>
      </p:sp>
      <p:sp>
        <p:nvSpPr>
          <p:cNvPr id="4" name="Text Box 1">
            <a:extLst>
              <a:ext uri="{FF2B5EF4-FFF2-40B4-BE49-F238E27FC236}">
                <a16:creationId xmlns:a16="http://schemas.microsoft.com/office/drawing/2014/main" id="{630A7EBD-80F3-4657-B8FF-9D9C3FCAE713}"/>
              </a:ext>
            </a:extLst>
          </p:cNvPr>
          <p:cNvSpPr txBox="1"/>
          <p:nvPr/>
        </p:nvSpPr>
        <p:spPr>
          <a:xfrm>
            <a:off x="5417394" y="1915133"/>
            <a:ext cx="6162675" cy="45777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900" dirty="0">
                <a:solidFill>
                  <a:srgbClr val="0E00FF"/>
                </a:solidFill>
                <a:latin typeface="Courier New" panose="02070309020205020404" pitchFamily="49" charset="0"/>
              </a:rPr>
              <a:t>function</a:t>
            </a:r>
            <a:r>
              <a:rPr lang="en-US" sz="900" dirty="0">
                <a:solidFill>
                  <a:srgbClr val="000000"/>
                </a:solidFill>
                <a:latin typeface="Courier New" panose="02070309020205020404" pitchFamily="49" charset="0"/>
              </a:rPr>
              <a:t> traversal = </a:t>
            </a:r>
            <a:r>
              <a:rPr lang="en-US" sz="900" dirty="0" err="1">
                <a:solidFill>
                  <a:srgbClr val="000000"/>
                </a:solidFill>
                <a:latin typeface="Courier New" panose="02070309020205020404" pitchFamily="49" charset="0"/>
              </a:rPr>
              <a:t>fcn_Path_convertPathToTraversalStructure</a:t>
            </a:r>
            <a:r>
              <a:rPr lang="en-US" sz="900" dirty="0">
                <a:solidFill>
                  <a:srgbClr val="000000"/>
                </a:solidFill>
                <a:latin typeface="Courier New" panose="02070309020205020404" pitchFamily="49" charset="0"/>
              </a:rPr>
              <a:t>(</a:t>
            </a:r>
            <a:r>
              <a:rPr lang="en-US" sz="900" dirty="0" err="1">
                <a:solidFill>
                  <a:srgbClr val="000000"/>
                </a:solidFill>
                <a:latin typeface="Courier New" panose="02070309020205020404" pitchFamily="49" charset="0"/>
              </a:rPr>
              <a:t>path,varargin</a:t>
            </a:r>
            <a:r>
              <a:rPr lang="en-US" sz="900" dirty="0">
                <a:solidFill>
                  <a:srgbClr val="000000"/>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fcn_Path_convertPathToTraversalStructure</a:t>
            </a:r>
            <a:endParaRPr lang="en-US" sz="900" dirty="0">
              <a:solidFill>
                <a:srgbClr val="028009"/>
              </a:solidFill>
              <a:latin typeface="Courier New" panose="02070309020205020404" pitchFamily="49" charset="0"/>
            </a:endParaRPr>
          </a:p>
          <a:p>
            <a:r>
              <a:rPr lang="en-US" sz="900" dirty="0">
                <a:solidFill>
                  <a:srgbClr val="028009"/>
                </a:solidFill>
                <a:latin typeface="Courier New" panose="02070309020205020404" pitchFamily="49" charset="0"/>
              </a:rPr>
              <a:t>% Takes a Path type and creates it to a traversal structure</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FORMAT: </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 </a:t>
            </a:r>
            <a:r>
              <a:rPr lang="en-US" sz="900" dirty="0" err="1">
                <a:solidFill>
                  <a:srgbClr val="028009"/>
                </a:solidFill>
                <a:latin typeface="Courier New" panose="02070309020205020404" pitchFamily="49" charset="0"/>
              </a:rPr>
              <a:t>fcn_Path_convertPathToTraversalStructure</a:t>
            </a:r>
            <a:r>
              <a:rPr lang="en-US" sz="900" dirty="0">
                <a:solidFill>
                  <a:srgbClr val="028009"/>
                </a:solidFill>
                <a:latin typeface="Courier New" panose="02070309020205020404" pitchFamily="49" charset="0"/>
              </a:rPr>
              <a:t>(path,(</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path: an N x 2 vector of [X Y] positions, with N&gt;=2</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OUTPUTS: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a </a:t>
            </a:r>
            <a:r>
              <a:rPr lang="en-US" sz="900" dirty="0" err="1">
                <a:solidFill>
                  <a:srgbClr val="028009"/>
                </a:solidFill>
                <a:latin typeface="Courier New" panose="02070309020205020404" pitchFamily="49" charset="0"/>
              </a:rPr>
              <a:t>sttructure</a:t>
            </a:r>
            <a:r>
              <a:rPr lang="en-US" sz="900" dirty="0">
                <a:solidFill>
                  <a:srgbClr val="028009"/>
                </a:solidFill>
                <a:latin typeface="Courier New" panose="02070309020205020404" pitchFamily="49" charset="0"/>
              </a:rPr>
              <a:t> containing the following fields</a:t>
            </a:r>
          </a:p>
          <a:p>
            <a:r>
              <a:rPr lang="en-US" sz="900" dirty="0">
                <a:solidFill>
                  <a:srgbClr val="028009"/>
                </a:solidFill>
                <a:latin typeface="Courier New" panose="02070309020205020404" pitchFamily="49" charset="0"/>
              </a:rPr>
              <a:t>%            - X: an N x 1 vector that is a duplicate of the input X</a:t>
            </a:r>
          </a:p>
          <a:p>
            <a:r>
              <a:rPr lang="en-US" sz="900" dirty="0">
                <a:solidFill>
                  <a:srgbClr val="028009"/>
                </a:solidFill>
                <a:latin typeface="Courier New" panose="02070309020205020404" pitchFamily="49" charset="0"/>
              </a:rPr>
              <a:t>%            - Y: an N x 1 vector that is a duplicate of the input Y</a:t>
            </a:r>
          </a:p>
          <a:p>
            <a:r>
              <a:rPr lang="en-US" sz="900" dirty="0">
                <a:solidFill>
                  <a:srgbClr val="028009"/>
                </a:solidFill>
                <a:latin typeface="Courier New" panose="02070309020205020404" pitchFamily="49" charset="0"/>
              </a:rPr>
              <a:t>%            - Z: an N x 1 vector that is a zero array the same length as</a:t>
            </a:r>
          </a:p>
          <a:p>
            <a:r>
              <a:rPr lang="en-US" sz="900" dirty="0">
                <a:solidFill>
                  <a:srgbClr val="028009"/>
                </a:solidFill>
                <a:latin typeface="Courier New" panose="02070309020205020404" pitchFamily="49" charset="0"/>
              </a:rPr>
              <a:t>%            the input X</a:t>
            </a:r>
          </a:p>
          <a:p>
            <a:r>
              <a:rPr lang="en-US" sz="900" dirty="0">
                <a:solidFill>
                  <a:srgbClr val="028009"/>
                </a:solidFill>
                <a:latin typeface="Courier New" panose="02070309020205020404" pitchFamily="49" charset="0"/>
              </a:rPr>
              <a:t>%            - Diff: a [N x 2] array that is the change in X and Y</a:t>
            </a:r>
          </a:p>
          <a:p>
            <a:r>
              <a:rPr lang="en-US" sz="900" dirty="0">
                <a:solidFill>
                  <a:srgbClr val="028009"/>
                </a:solidFill>
                <a:latin typeface="Courier New" panose="02070309020205020404" pitchFamily="49" charset="0"/>
              </a:rPr>
              <a:t>%            (front-padded with [0 0])</a:t>
            </a:r>
          </a:p>
          <a:p>
            <a:r>
              <a:rPr lang="en-US" sz="900" dirty="0">
                <a:solidFill>
                  <a:srgbClr val="028009"/>
                </a:solidFill>
                <a:latin typeface="Courier New" panose="02070309020205020404" pitchFamily="49" charset="0"/>
              </a:rPr>
              <a:t>%            - Station: the XY distance as an N x 1 vector, representing</a:t>
            </a:r>
          </a:p>
          <a:p>
            <a:r>
              <a:rPr lang="en-US" sz="900" dirty="0">
                <a:solidFill>
                  <a:srgbClr val="028009"/>
                </a:solidFill>
                <a:latin typeface="Courier New" panose="02070309020205020404" pitchFamily="49" charset="0"/>
              </a:rPr>
              <a:t>%            the distance traveled up to the current point (starting with 0</a:t>
            </a:r>
          </a:p>
          <a:p>
            <a:r>
              <a:rPr lang="en-US" sz="900" dirty="0">
                <a:solidFill>
                  <a:srgbClr val="028009"/>
                </a:solidFill>
                <a:latin typeface="Courier New" panose="02070309020205020404" pitchFamily="49" charset="0"/>
              </a:rPr>
              <a:t>%            at the first point)</a:t>
            </a:r>
          </a:p>
          <a:p>
            <a:r>
              <a:rPr lang="en-US" sz="900" dirty="0">
                <a:solidFill>
                  <a:srgbClr val="028009"/>
                </a:solidFill>
                <a:latin typeface="Courier New" panose="02070309020205020404" pitchFamily="49" charset="0"/>
              </a:rPr>
              <a:t>%            - Yaw: the calculated yaw angle (radians) of each path segment</a:t>
            </a:r>
          </a:p>
          <a:p>
            <a:r>
              <a:rPr lang="en-US" sz="900" dirty="0">
                <a:solidFill>
                  <a:srgbClr val="028009"/>
                </a:solidFill>
                <a:latin typeface="Courier New" panose="02070309020205020404" pitchFamily="49" charset="0"/>
              </a:rPr>
              <a:t>%            (note: there are N-1 segments if there are N points, thus</a:t>
            </a:r>
          </a:p>
          <a:p>
            <a:r>
              <a:rPr lang="en-US" sz="900" dirty="0">
                <a:solidFill>
                  <a:srgbClr val="028009"/>
                </a:solidFill>
                <a:latin typeface="Courier New" panose="02070309020205020404" pitchFamily="49" charset="0"/>
              </a:rPr>
              <a:t>%            there are N-1 Yaw points)</a:t>
            </a:r>
          </a:p>
          <a:p>
            <a:r>
              <a:rPr lang="en-US" sz="900" dirty="0">
                <a:solidFill>
                  <a:srgbClr val="028009"/>
                </a:solidFill>
                <a:latin typeface="Courier New" panose="02070309020205020404" pitchFamily="49" charset="0"/>
              </a:rPr>
              <a:t>%            (thus - it is front-padded with </a:t>
            </a:r>
            <a:r>
              <a:rPr lang="en-US" sz="900" dirty="0" err="1">
                <a:solidFill>
                  <a:srgbClr val="028009"/>
                </a:solidFill>
                <a:latin typeface="Courier New" panose="02070309020205020404" pitchFamily="49" charset="0"/>
              </a:rPr>
              <a:t>NaN</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(OPTIONAL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 a figure number to plot results.</a:t>
            </a:r>
          </a:p>
        </p:txBody>
      </p:sp>
    </p:spTree>
    <p:extLst>
      <p:ext uri="{BB962C8B-B14F-4D97-AF65-F5344CB8AC3E}">
        <p14:creationId xmlns:p14="http://schemas.microsoft.com/office/powerpoint/2010/main" val="21772714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A44D7-33B8-4E5D-95DA-95463867B993}"/>
              </a:ext>
            </a:extLst>
          </p:cNvPr>
          <p:cNvSpPr>
            <a:spLocks noGrp="1"/>
          </p:cNvSpPr>
          <p:nvPr>
            <p:ph type="title"/>
          </p:nvPr>
        </p:nvSpPr>
        <p:spPr/>
        <p:txBody>
          <a:bodyPr>
            <a:normAutofit fontScale="90000"/>
          </a:bodyPr>
          <a:lstStyle/>
          <a:p>
            <a:r>
              <a:rPr lang="en-US" dirty="0"/>
              <a:t>The last major type commonly used is “traversals” which are collections of traversal variables within an array, e.g. many “paths” that are together</a:t>
            </a:r>
          </a:p>
        </p:txBody>
      </p:sp>
      <p:sp>
        <p:nvSpPr>
          <p:cNvPr id="3" name="Content Placeholder 2">
            <a:extLst>
              <a:ext uri="{FF2B5EF4-FFF2-40B4-BE49-F238E27FC236}">
                <a16:creationId xmlns:a16="http://schemas.microsoft.com/office/drawing/2014/main" id="{FA83965A-0AD9-40E5-A6E0-854BBD7660FD}"/>
              </a:ext>
            </a:extLst>
          </p:cNvPr>
          <p:cNvSpPr>
            <a:spLocks noGrp="1"/>
          </p:cNvSpPr>
          <p:nvPr>
            <p:ph idx="1"/>
          </p:nvPr>
        </p:nvSpPr>
        <p:spPr/>
        <p:txBody>
          <a:bodyPr/>
          <a:lstStyle/>
          <a:p>
            <a:pPr marL="0" indent="0">
              <a:buNone/>
            </a:pPr>
            <a:r>
              <a:rPr lang="en-US" dirty="0"/>
              <a:t>An example would be:</a:t>
            </a:r>
          </a:p>
          <a:p>
            <a:pPr marL="0" indent="0">
              <a:buNone/>
            </a:pPr>
            <a:r>
              <a:rPr lang="en-US" dirty="0" err="1"/>
              <a:t>Many_traversals.traversal</a:t>
            </a:r>
            <a:r>
              <a:rPr lang="en-US" dirty="0"/>
              <a:t>{1} = </a:t>
            </a:r>
            <a:r>
              <a:rPr lang="en-US" dirty="0" err="1"/>
              <a:t>some_traversal</a:t>
            </a:r>
            <a:r>
              <a:rPr lang="en-US" dirty="0"/>
              <a:t>;</a:t>
            </a:r>
          </a:p>
          <a:p>
            <a:pPr marL="0" indent="0">
              <a:buNone/>
            </a:pPr>
            <a:r>
              <a:rPr lang="en-US" dirty="0"/>
              <a:t>Many_ </a:t>
            </a:r>
            <a:r>
              <a:rPr lang="en-US" dirty="0" err="1"/>
              <a:t>traversals.traversal</a:t>
            </a:r>
            <a:r>
              <a:rPr lang="en-US" dirty="0"/>
              <a:t>{2} = </a:t>
            </a:r>
            <a:r>
              <a:rPr lang="en-US" dirty="0" err="1"/>
              <a:t>some_other_traversal</a:t>
            </a:r>
            <a:r>
              <a:rPr lang="en-US" dirty="0"/>
              <a:t>;</a:t>
            </a:r>
          </a:p>
          <a:p>
            <a:pPr marL="0" indent="0">
              <a:buNone/>
            </a:pPr>
            <a:r>
              <a:rPr lang="en-US" dirty="0"/>
              <a:t>Etc.</a:t>
            </a:r>
            <a:br>
              <a:rPr lang="en-US" dirty="0"/>
            </a:br>
            <a:br>
              <a:rPr lang="en-US" dirty="0"/>
            </a:br>
            <a:r>
              <a:rPr lang="en-US" dirty="0"/>
              <a:t>So the variable “Many_ traversals” is a “traversals” type and contains an array of different traversals together. This variable allows us to create functions that operate on many traversals at the same time (such as plotting, averaging, variance calculations, etc.)</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02331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C75EF-0AB2-4C89-B61D-8C3DF5B5ECEC}"/>
              </a:ext>
            </a:extLst>
          </p:cNvPr>
          <p:cNvSpPr>
            <a:spLocks noGrp="1"/>
          </p:cNvSpPr>
          <p:nvPr>
            <p:ph type="title"/>
          </p:nvPr>
        </p:nvSpPr>
        <p:spPr/>
        <p:txBody>
          <a:bodyPr>
            <a:noAutofit/>
          </a:bodyPr>
          <a:lstStyle/>
          <a:p>
            <a:r>
              <a:rPr lang="en-US" sz="3600" dirty="0"/>
              <a:t>Within the list of functions is a special function whose only purpose is to confirm that variables that are passed to it meet the requirements of each type.</a:t>
            </a:r>
          </a:p>
        </p:txBody>
      </p:sp>
      <p:sp>
        <p:nvSpPr>
          <p:cNvPr id="3" name="Content Placeholder 2">
            <a:extLst>
              <a:ext uri="{FF2B5EF4-FFF2-40B4-BE49-F238E27FC236}">
                <a16:creationId xmlns:a16="http://schemas.microsoft.com/office/drawing/2014/main" id="{E672BF88-656B-4FFA-B5C2-9FA212129C07}"/>
              </a:ext>
            </a:extLst>
          </p:cNvPr>
          <p:cNvSpPr>
            <a:spLocks noGrp="1"/>
          </p:cNvSpPr>
          <p:nvPr>
            <p:ph idx="1"/>
          </p:nvPr>
        </p:nvSpPr>
        <p:spPr>
          <a:xfrm>
            <a:off x="838200" y="1825625"/>
            <a:ext cx="3390900" cy="4351338"/>
          </a:xfrm>
        </p:spPr>
        <p:txBody>
          <a:bodyPr/>
          <a:lstStyle/>
          <a:p>
            <a:pPr marL="0" indent="0">
              <a:buNone/>
            </a:pPr>
            <a:r>
              <a:rPr lang="en-US" dirty="0"/>
              <a:t>This is called “</a:t>
            </a:r>
            <a:r>
              <a:rPr lang="en-US" dirty="0" err="1"/>
              <a:t>fcn_Path_checkInputsToFunctions</a:t>
            </a:r>
            <a:r>
              <a:rPr lang="en-US" dirty="0"/>
              <a:t>”</a:t>
            </a:r>
          </a:p>
          <a:p>
            <a:pPr marL="0" indent="0">
              <a:buNone/>
            </a:pPr>
            <a:endParaRPr lang="en-US" dirty="0"/>
          </a:p>
          <a:p>
            <a:pPr marL="0" indent="0">
              <a:buNone/>
            </a:pPr>
            <a:r>
              <a:rPr lang="en-US" dirty="0"/>
              <a:t>It is often called repeatedly at the top of other codes to check that the inputs are the correct type.</a:t>
            </a:r>
          </a:p>
        </p:txBody>
      </p:sp>
      <p:sp>
        <p:nvSpPr>
          <p:cNvPr id="4" name="TextBox 3">
            <a:extLst>
              <a:ext uri="{FF2B5EF4-FFF2-40B4-BE49-F238E27FC236}">
                <a16:creationId xmlns:a16="http://schemas.microsoft.com/office/drawing/2014/main" id="{3018D780-D121-4DFD-9022-B3D824E18B46}"/>
              </a:ext>
            </a:extLst>
          </p:cNvPr>
          <p:cNvSpPr txBox="1"/>
          <p:nvPr/>
        </p:nvSpPr>
        <p:spPr>
          <a:xfrm>
            <a:off x="7246620" y="1825625"/>
            <a:ext cx="3671198" cy="4985980"/>
          </a:xfrm>
          <a:prstGeom prst="rect">
            <a:avLst/>
          </a:prstGeom>
          <a:noFill/>
        </p:spPr>
        <p:txBody>
          <a:bodyPr wrap="none" rtlCol="0">
            <a:spAutoFit/>
          </a:bodyPr>
          <a:lstStyle/>
          <a:p>
            <a:r>
              <a:rPr lang="en-US" sz="600" dirty="0">
                <a:solidFill>
                  <a:srgbClr val="0E00FF"/>
                </a:solidFill>
                <a:latin typeface="Courier New" panose="02070309020205020404" pitchFamily="49" charset="0"/>
              </a:rPr>
              <a:t>function</a:t>
            </a:r>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fcn_Path_checkInputsToFunctions</a:t>
            </a:r>
            <a:r>
              <a:rPr lang="en-US" sz="600" dirty="0">
                <a:solidFill>
                  <a:srgbClr val="000000"/>
                </a:solidFill>
                <a:latin typeface="Courier New" panose="02070309020205020404" pitchFamily="49" charset="0"/>
              </a:rPr>
              <a:t>(</a:t>
            </a:r>
            <a:r>
              <a:rPr lang="en-US" sz="600" dirty="0">
                <a:solidFill>
                  <a:srgbClr val="0E00FF"/>
                </a:solidFill>
                <a:latin typeface="Courier New" panose="02070309020205020404" pitchFamily="49" charset="0"/>
              </a:rPr>
              <a:t>...</a:t>
            </a:r>
          </a:p>
          <a:p>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variable,variable_type_string</a:t>
            </a:r>
            <a:r>
              <a:rPr lang="en-US" sz="600" dirty="0">
                <a:solidFill>
                  <a:srgbClr val="000000"/>
                </a:solidFill>
                <a:latin typeface="Courier New" panose="02070309020205020404" pitchFamily="49" charset="0"/>
              </a:rPr>
              <a:t>)</a:t>
            </a:r>
          </a:p>
          <a:p>
            <a:r>
              <a:rPr lang="en-US" sz="600" dirty="0">
                <a:solidFill>
                  <a:srgbClr val="000000"/>
                </a:solidFill>
                <a:latin typeface="Courier New" panose="02070309020205020404" pitchFamily="49" charset="0"/>
              </a:rPr>
              <a:t> </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endParaRPr lang="en-US" sz="600" dirty="0">
              <a:solidFill>
                <a:srgbClr val="028009"/>
              </a:solidFill>
              <a:latin typeface="Courier New" panose="02070309020205020404" pitchFamily="49" charset="0"/>
            </a:endParaRPr>
          </a:p>
          <a:p>
            <a:r>
              <a:rPr lang="en-US" sz="600" dirty="0">
                <a:solidFill>
                  <a:srgbClr val="028009"/>
                </a:solidFill>
                <a:latin typeface="Courier New" panose="02070309020205020404" pitchFamily="49" charset="0"/>
              </a:rPr>
              <a:t>% Checks the variable types commonly used in the Path class to ensure that</a:t>
            </a:r>
          </a:p>
          <a:p>
            <a:r>
              <a:rPr lang="en-US" sz="600" dirty="0">
                <a:solidFill>
                  <a:srgbClr val="028009"/>
                </a:solidFill>
                <a:latin typeface="Courier New" panose="02070309020205020404" pitchFamily="49" charset="0"/>
              </a:rPr>
              <a:t>% they are correctly formed. This function is typically called at the top</a:t>
            </a:r>
          </a:p>
          <a:p>
            <a:r>
              <a:rPr lang="en-US" sz="600" dirty="0">
                <a:solidFill>
                  <a:srgbClr val="028009"/>
                </a:solidFill>
                <a:latin typeface="Courier New" panose="02070309020205020404" pitchFamily="49" charset="0"/>
              </a:rPr>
              <a:t>% of most Path class functions. The input is a variable and a string</a:t>
            </a:r>
          </a:p>
          <a:p>
            <a:r>
              <a:rPr lang="en-US" sz="600" dirty="0">
                <a:solidFill>
                  <a:srgbClr val="028009"/>
                </a:solidFill>
                <a:latin typeface="Courier New" panose="02070309020205020404" pitchFamily="49" charset="0"/>
              </a:rPr>
              <a:t>% defining the "type" of the variable. This function checks to see that</a:t>
            </a:r>
          </a:p>
          <a:p>
            <a:r>
              <a:rPr lang="en-US" sz="600" dirty="0">
                <a:solidFill>
                  <a:srgbClr val="028009"/>
                </a:solidFill>
                <a:latin typeface="Courier New" panose="02070309020205020404" pitchFamily="49" charset="0"/>
              </a:rPr>
              <a:t>% they are compatible. For example, the 'path' type variables in the class</a:t>
            </a:r>
          </a:p>
          <a:p>
            <a:r>
              <a:rPr lang="en-US" sz="600" dirty="0">
                <a:solidFill>
                  <a:srgbClr val="028009"/>
                </a:solidFill>
                <a:latin typeface="Courier New" panose="02070309020205020404" pitchFamily="49" charset="0"/>
              </a:rPr>
              <a:t>% function are N x 2 arrays of [x y] pairs; if someone had a path variable</a:t>
            </a:r>
          </a:p>
          <a:p>
            <a:r>
              <a:rPr lang="en-US" sz="600" dirty="0">
                <a:solidFill>
                  <a:srgbClr val="028009"/>
                </a:solidFill>
                <a:latin typeface="Courier New" panose="02070309020205020404" pitchFamily="49" charset="0"/>
              </a:rPr>
              <a:t>% called "</a:t>
            </a:r>
            <a:r>
              <a:rPr lang="en-US" sz="600" dirty="0" err="1">
                <a:solidFill>
                  <a:srgbClr val="028009"/>
                </a:solidFill>
                <a:latin typeface="Courier New" panose="02070309020205020404" pitchFamily="49" charset="0"/>
              </a:rPr>
              <a:t>path_example</a:t>
            </a:r>
            <a:r>
              <a:rPr lang="en-US" sz="600" dirty="0">
                <a:solidFill>
                  <a:srgbClr val="028009"/>
                </a:solidFill>
                <a:latin typeface="Courier New" panose="02070309020205020404" pitchFamily="49" charset="0"/>
              </a:rPr>
              <a:t>", they could check that this fit the path type by</a:t>
            </a:r>
          </a:p>
          <a:p>
            <a:r>
              <a:rPr lang="en-US" sz="600" dirty="0">
                <a:solidFill>
                  <a:srgbClr val="028009"/>
                </a:solidFill>
                <a:latin typeface="Courier New" panose="02070309020205020404" pitchFamily="49" charset="0"/>
              </a:rPr>
              <a:t>% calling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path_example,'path</a:t>
            </a:r>
            <a:r>
              <a:rPr lang="en-US" sz="600" dirty="0">
                <a:solidFill>
                  <a:srgbClr val="028009"/>
                </a:solidFill>
                <a:latin typeface="Courier New" panose="02070309020205020404" pitchFamily="49" charset="0"/>
              </a:rPr>
              <a:t>'). This</a:t>
            </a:r>
          </a:p>
          <a:p>
            <a:r>
              <a:rPr lang="en-US" sz="600" dirty="0">
                <a:solidFill>
                  <a:srgbClr val="028009"/>
                </a:solidFill>
                <a:latin typeface="Courier New" panose="02070309020205020404" pitchFamily="49" charset="0"/>
              </a:rPr>
              <a:t>% function would then check that the array was N x 2, and if it was not, it</a:t>
            </a:r>
          </a:p>
          <a:p>
            <a:r>
              <a:rPr lang="en-US" sz="600" dirty="0">
                <a:solidFill>
                  <a:srgbClr val="028009"/>
                </a:solidFill>
                <a:latin typeface="Courier New" panose="02070309020205020404" pitchFamily="49" charset="0"/>
              </a:rPr>
              <a:t>% would send out an error warning.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FORMAT: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variable,variable_type_string</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INPUTS: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variable: the variable to check</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a string representing the variable type to</a:t>
            </a:r>
          </a:p>
          <a:p>
            <a:r>
              <a:rPr lang="en-US" sz="600" dirty="0">
                <a:solidFill>
                  <a:srgbClr val="028009"/>
                </a:solidFill>
                <a:latin typeface="Courier New" panose="02070309020205020404" pitchFamily="49" charset="0"/>
              </a:rPr>
              <a:t>%      check. The current strings include:</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 - checks that the station type is N x 1 and is a</a:t>
            </a:r>
          </a:p>
          <a:p>
            <a:r>
              <a:rPr lang="en-US" sz="600" dirty="0">
                <a:solidFill>
                  <a:srgbClr val="028009"/>
                </a:solidFill>
                <a:latin typeface="Courier New" panose="02070309020205020404" pitchFamily="49" charset="0"/>
              </a:rPr>
              <a:t>%            number.</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'stations' - checks that the station type is N x 1 and is a</a:t>
            </a:r>
          </a:p>
          <a:p>
            <a:r>
              <a:rPr lang="en-US" sz="600" dirty="0">
                <a:solidFill>
                  <a:srgbClr val="028009"/>
                </a:solidFill>
                <a:latin typeface="Courier New" panose="02070309020205020404" pitchFamily="49" charset="0"/>
              </a:rPr>
              <a:t>%            number, with N &gt;= 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  - checks that the path type is N x 2 with N&gt;=2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'paths'  - checks that the path type is N x 2 with N&gt;=3</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 - checks if a structure with X, Y, and Station,</a:t>
            </a:r>
          </a:p>
          <a:p>
            <a:r>
              <a:rPr lang="en-US" sz="600" dirty="0">
                <a:solidFill>
                  <a:srgbClr val="028009"/>
                </a:solidFill>
                <a:latin typeface="Courier New" panose="02070309020205020404" pitchFamily="49" charset="0"/>
              </a:rPr>
              <a:t>%            and that each has an N x 1 vector within all of same length.</a:t>
            </a:r>
          </a:p>
          <a:p>
            <a:r>
              <a:rPr lang="en-US" sz="600" dirty="0">
                <a:solidFill>
                  <a:srgbClr val="028009"/>
                </a:solidFill>
                <a:latin typeface="Courier New" panose="02070309020205020404" pitchFamily="49" charset="0"/>
              </a:rPr>
              <a:t>%            Further, the Station field must be strictly increasing.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'traversals' - checks if a structure containing a subfield</a:t>
            </a:r>
          </a:p>
          <a:p>
            <a:r>
              <a:rPr lang="en-US" sz="600" dirty="0">
                <a:solidFill>
                  <a:srgbClr val="028009"/>
                </a:solidFill>
                <a:latin typeface="Courier New" panose="02070309020205020404" pitchFamily="49" charset="0"/>
              </a:rPr>
              <a:t>%            that is a cell array of </a:t>
            </a:r>
            <a:r>
              <a:rPr lang="en-US" sz="600" dirty="0" err="1">
                <a:solidFill>
                  <a:srgbClr val="028009"/>
                </a:solidFill>
                <a:latin typeface="Courier New" panose="02070309020205020404" pitchFamily="49" charset="0"/>
              </a:rPr>
              <a:t>traveral</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i</a:t>
            </a:r>
            <a:r>
              <a:rPr lang="en-US" sz="600" dirty="0">
                <a:solidFill>
                  <a:srgbClr val="028009"/>
                </a:solidFill>
                <a:latin typeface="Courier New" panose="02070309020205020404" pitchFamily="49" charset="0"/>
              </a:rPr>
              <a:t>}, e.g. "</a:t>
            </a:r>
            <a:r>
              <a:rPr lang="en-US" sz="600" dirty="0" err="1">
                <a:solidFill>
                  <a:srgbClr val="028009"/>
                </a:solidFill>
                <a:latin typeface="Courier New" panose="02070309020205020404" pitchFamily="49" charset="0"/>
              </a:rPr>
              <a:t>data.traversal</a:t>
            </a:r>
            <a:r>
              <a:rPr lang="en-US" sz="600" dirty="0">
                <a:solidFill>
                  <a:srgbClr val="028009"/>
                </a:solidFill>
                <a:latin typeface="Courier New" panose="02070309020205020404" pitchFamily="49" charset="0"/>
              </a:rPr>
              <a:t>{3}",</a:t>
            </a:r>
          </a:p>
          <a:p>
            <a:r>
              <a:rPr lang="en-US" sz="600" dirty="0">
                <a:solidFill>
                  <a:srgbClr val="028009"/>
                </a:solidFill>
                <a:latin typeface="Courier New" panose="02070309020205020404" pitchFamily="49" charset="0"/>
              </a:rPr>
              <a:t>%            with each traversal also meeting traversal requirements.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Note that the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is not case sensitive: for</a:t>
            </a:r>
          </a:p>
          <a:p>
            <a:r>
              <a:rPr lang="en-US" sz="600" dirty="0">
                <a:solidFill>
                  <a:srgbClr val="028009"/>
                </a:solidFill>
                <a:latin typeface="Courier New" panose="02070309020205020404" pitchFamily="49" charset="0"/>
              </a:rPr>
              <a:t>%      example, 'station' and 'Station' or '</a:t>
            </a:r>
            <a:r>
              <a:rPr lang="en-US" sz="600" dirty="0" err="1">
                <a:solidFill>
                  <a:srgbClr val="028009"/>
                </a:solidFill>
                <a:latin typeface="Courier New" panose="02070309020205020404" pitchFamily="49" charset="0"/>
              </a:rPr>
              <a:t>STAtion</a:t>
            </a:r>
            <a:r>
              <a:rPr lang="en-US" sz="600" dirty="0">
                <a:solidFill>
                  <a:srgbClr val="028009"/>
                </a:solidFill>
                <a:latin typeface="Courier New" panose="02070309020205020404" pitchFamily="49" charset="0"/>
              </a:rPr>
              <a:t>' all give the same</a:t>
            </a:r>
          </a:p>
          <a:p>
            <a:r>
              <a:rPr lang="en-US" sz="600" dirty="0">
                <a:solidFill>
                  <a:srgbClr val="028009"/>
                </a:solidFill>
                <a:latin typeface="Courier New" panose="02070309020205020404" pitchFamily="49" charset="0"/>
              </a:rPr>
              <a:t>%      result.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OUTPUTS: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 explicit outputs, but produces MATLAB error outputs if conditions</a:t>
            </a:r>
          </a:p>
          <a:p>
            <a:r>
              <a:rPr lang="en-US" sz="600" dirty="0">
                <a:solidFill>
                  <a:srgbClr val="028009"/>
                </a:solidFill>
                <a:latin typeface="Courier New" panose="02070309020205020404" pitchFamily="49" charset="0"/>
              </a:rPr>
              <a:t>%      not met, with explanation within the error outputs of the problem.</a:t>
            </a:r>
          </a:p>
        </p:txBody>
      </p:sp>
    </p:spTree>
    <p:extLst>
      <p:ext uri="{BB962C8B-B14F-4D97-AF65-F5344CB8AC3E}">
        <p14:creationId xmlns:p14="http://schemas.microsoft.com/office/powerpoint/2010/main" val="620401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77886-73A7-474A-8C59-AE6C27282B36}"/>
              </a:ext>
            </a:extLst>
          </p:cNvPr>
          <p:cNvSpPr>
            <a:spLocks noGrp="1"/>
          </p:cNvSpPr>
          <p:nvPr>
            <p:ph type="title"/>
          </p:nvPr>
        </p:nvSpPr>
        <p:spPr/>
        <p:txBody>
          <a:bodyPr/>
          <a:lstStyle/>
          <a:p>
            <a:r>
              <a:rPr lang="en-US" dirty="0"/>
              <a:t>Getting started</a:t>
            </a:r>
          </a:p>
        </p:txBody>
      </p:sp>
      <p:sp>
        <p:nvSpPr>
          <p:cNvPr id="3" name="Content Placeholder 2">
            <a:extLst>
              <a:ext uri="{FF2B5EF4-FFF2-40B4-BE49-F238E27FC236}">
                <a16:creationId xmlns:a16="http://schemas.microsoft.com/office/drawing/2014/main" id="{C7C32292-A00B-499A-8A3C-B3051DEFE13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851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We’re often creating paths, but for dummy “starter” paths we have a function</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fontScale="92500" lnSpcReduction="10000"/>
          </a:bodyPr>
          <a:lstStyle/>
          <a:p>
            <a:pPr marL="0" indent="0">
              <a:buNone/>
            </a:pPr>
            <a:r>
              <a:rPr lang="en-US" dirty="0"/>
              <a:t>It fills in (currently) three different paths in an array, which is easily converted into a “traversals” type.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a click-to-draw function also exists that allows interactive creation of paths.</a:t>
            </a:r>
          </a:p>
        </p:txBody>
      </p:sp>
      <p:sp>
        <p:nvSpPr>
          <p:cNvPr id="4" name="Text Box 1">
            <a:extLst>
              <a:ext uri="{FF2B5EF4-FFF2-40B4-BE49-F238E27FC236}">
                <a16:creationId xmlns:a16="http://schemas.microsoft.com/office/drawing/2014/main" id="{8F934D05-0A6E-448C-BAFD-5FD5FA7D4C2E}"/>
              </a:ext>
            </a:extLst>
          </p:cNvPr>
          <p:cNvSpPr txBox="1"/>
          <p:nvPr/>
        </p:nvSpPr>
        <p:spPr>
          <a:xfrm>
            <a:off x="6562056" y="4985385"/>
            <a:ext cx="2981325" cy="7524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fcn_Path_fillSamplePaths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6869430" y="1690688"/>
            <a:ext cx="4327710" cy="3249900"/>
          </a:xfrm>
          <a:prstGeom prst="rect">
            <a:avLst/>
          </a:prstGeom>
        </p:spPr>
      </p:pic>
      <p:sp>
        <p:nvSpPr>
          <p:cNvPr id="6" name="TextBox 5">
            <a:extLst>
              <a:ext uri="{FF2B5EF4-FFF2-40B4-BE49-F238E27FC236}">
                <a16:creationId xmlns:a16="http://schemas.microsoft.com/office/drawing/2014/main" id="{2F48B83C-E0EC-495A-9A49-44D031F0579E}"/>
              </a:ext>
            </a:extLst>
          </p:cNvPr>
          <p:cNvSpPr txBox="1"/>
          <p:nvPr/>
        </p:nvSpPr>
        <p:spPr>
          <a:xfrm>
            <a:off x="7843838" y="4186238"/>
            <a:ext cx="751103" cy="369332"/>
          </a:xfrm>
          <a:prstGeom prst="rect">
            <a:avLst/>
          </a:prstGeom>
          <a:noFill/>
        </p:spPr>
        <p:txBody>
          <a:bodyPr wrap="none" rtlCol="0">
            <a:spAutoFit/>
          </a:bodyPr>
          <a:lstStyle/>
          <a:p>
            <a:r>
              <a:rPr lang="en-US" dirty="0"/>
              <a:t>START</a:t>
            </a:r>
          </a:p>
        </p:txBody>
      </p:sp>
      <p:sp>
        <p:nvSpPr>
          <p:cNvPr id="7" name="TextBox 6">
            <a:extLst>
              <a:ext uri="{FF2B5EF4-FFF2-40B4-BE49-F238E27FC236}">
                <a16:creationId xmlns:a16="http://schemas.microsoft.com/office/drawing/2014/main" id="{DA9B9B40-2EB6-4C2E-AFAB-3C02A8AAAC9B}"/>
              </a:ext>
            </a:extLst>
          </p:cNvPr>
          <p:cNvSpPr txBox="1"/>
          <p:nvPr/>
        </p:nvSpPr>
        <p:spPr>
          <a:xfrm>
            <a:off x="7515225" y="1690688"/>
            <a:ext cx="588623" cy="369332"/>
          </a:xfrm>
          <a:prstGeom prst="rect">
            <a:avLst/>
          </a:prstGeom>
          <a:noFill/>
        </p:spPr>
        <p:txBody>
          <a:bodyPr wrap="none" rtlCol="0">
            <a:spAutoFit/>
          </a:bodyPr>
          <a:lstStyle/>
          <a:p>
            <a:r>
              <a:rPr lang="en-US" dirty="0"/>
              <a:t>END</a:t>
            </a:r>
          </a:p>
        </p:txBody>
      </p:sp>
    </p:spTree>
    <p:extLst>
      <p:ext uri="{BB962C8B-B14F-4D97-AF65-F5344CB8AC3E}">
        <p14:creationId xmlns:p14="http://schemas.microsoft.com/office/powerpoint/2010/main" val="621279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Why do we use this example? It has some challenging features that often “break” code</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a:bodyPr>
          <a:lstStyle/>
          <a:p>
            <a:pPr marL="514350" indent="-514350">
              <a:buFont typeface="+mj-lt"/>
              <a:buAutoNum type="arabicPeriod"/>
            </a:pPr>
            <a:r>
              <a:rPr lang="en-US" dirty="0"/>
              <a:t>Each traversal has a VERY different number of points</a:t>
            </a:r>
          </a:p>
          <a:p>
            <a:pPr marL="514350" indent="-514350">
              <a:buFont typeface="+mj-lt"/>
              <a:buAutoNum type="arabicPeriod"/>
            </a:pPr>
            <a:r>
              <a:rPr lang="en-US" dirty="0"/>
              <a:t>The traversals cross each other repeatedly</a:t>
            </a:r>
          </a:p>
          <a:p>
            <a:pPr marL="514350" indent="-514350">
              <a:buFont typeface="+mj-lt"/>
              <a:buAutoNum type="arabicPeriod"/>
            </a:pPr>
            <a:r>
              <a:rPr lang="en-US" dirty="0"/>
              <a:t>They have different start/stop XY locations</a:t>
            </a:r>
          </a:p>
          <a:p>
            <a:pPr marL="514350" indent="-514350">
              <a:buFont typeface="+mj-lt"/>
              <a:buAutoNum type="arabicPeriod"/>
            </a:pPr>
            <a:r>
              <a:rPr lang="en-US" dirty="0"/>
              <a:t>Each traversal loops back on itself, which breaks Euclidean distance-based queries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5951347" y="1919288"/>
            <a:ext cx="5794433" cy="4351338"/>
          </a:xfrm>
          <a:prstGeom prst="rect">
            <a:avLst/>
          </a:prstGeom>
        </p:spPr>
      </p:pic>
    </p:spTree>
    <p:extLst>
      <p:ext uri="{BB962C8B-B14F-4D97-AF65-F5344CB8AC3E}">
        <p14:creationId xmlns:p14="http://schemas.microsoft.com/office/powerpoint/2010/main" val="1353086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noAutofit/>
          </a:bodyPr>
          <a:lstStyle/>
          <a:p>
            <a:r>
              <a:rPr lang="en-US" sz="3200" dirty="0"/>
              <a:t>Because the length of each traversal is different, we cannot save these as arrays (not easily, at least). So we use structure types to save traversals to allow different lengths.</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2293747" y="1987868"/>
            <a:ext cx="5794433" cy="4351338"/>
          </a:xfrm>
          <a:prstGeom prst="rect">
            <a:avLst/>
          </a:prstGeom>
        </p:spPr>
      </p:pic>
    </p:spTree>
    <p:extLst>
      <p:ext uri="{BB962C8B-B14F-4D97-AF65-F5344CB8AC3E}">
        <p14:creationId xmlns:p14="http://schemas.microsoft.com/office/powerpoint/2010/main" val="4288376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3932449"/>
            <a:ext cx="5700024" cy="2244514"/>
          </a:xfrm>
        </p:spPr>
        <p:txBody>
          <a:bodyPr/>
          <a:lstStyle/>
          <a:p>
            <a:pPr marL="0" indent="0">
              <a:buNone/>
            </a:pPr>
            <a:r>
              <a:rPr lang="en-US" dirty="0"/>
              <a:t>For example, roads are a form of path. The task of driving is to stay on the road, which means that a vehicle’s position relative to the path must be measured.</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7B6AFD-815F-4C5A-BFC3-30B4E90A8AE1}"/>
              </a:ext>
            </a:extLst>
          </p:cNvPr>
          <p:cNvPicPr>
            <a:picLocks noChangeAspect="1"/>
          </p:cNvPicPr>
          <p:nvPr/>
        </p:nvPicPr>
        <p:blipFill>
          <a:blip r:embed="rId2"/>
          <a:stretch>
            <a:fillRect/>
          </a:stretch>
        </p:blipFill>
        <p:spPr>
          <a:xfrm>
            <a:off x="0" y="2460709"/>
            <a:ext cx="5676000" cy="4262400"/>
          </a:xfrm>
          <a:prstGeom prst="rect">
            <a:avLst/>
          </a:prstGeom>
        </p:spPr>
      </p:pic>
      <p:sp>
        <p:nvSpPr>
          <p:cNvPr id="2" name="Title 1">
            <a:extLst>
              <a:ext uri="{FF2B5EF4-FFF2-40B4-BE49-F238E27FC236}">
                <a16:creationId xmlns:a16="http://schemas.microsoft.com/office/drawing/2014/main" id="{C7A41C16-A240-415A-B98D-8119B36FB3AA}"/>
              </a:ext>
            </a:extLst>
          </p:cNvPr>
          <p:cNvSpPr>
            <a:spLocks noGrp="1"/>
          </p:cNvSpPr>
          <p:nvPr>
            <p:ph type="title"/>
          </p:nvPr>
        </p:nvSpPr>
        <p:spPr/>
        <p:txBody>
          <a:bodyPr>
            <a:normAutofit fontScale="90000"/>
          </a:bodyPr>
          <a:lstStyle/>
          <a:p>
            <a:r>
              <a:rPr lang="en-US" dirty="0"/>
              <a:t>We often collect traversal data into cell arrays called traversals. And we often need to plot them. A function exists for this.</a:t>
            </a:r>
          </a:p>
        </p:txBody>
      </p:sp>
      <p:sp>
        <p:nvSpPr>
          <p:cNvPr id="5" name="Text Box 1">
            <a:extLst>
              <a:ext uri="{FF2B5EF4-FFF2-40B4-BE49-F238E27FC236}">
                <a16:creationId xmlns:a16="http://schemas.microsoft.com/office/drawing/2014/main" id="{DC77E90D-4DAA-43F8-A598-6317F9FA20DA}"/>
              </a:ext>
            </a:extLst>
          </p:cNvPr>
          <p:cNvSpPr txBox="1"/>
          <p:nvPr/>
        </p:nvSpPr>
        <p:spPr>
          <a:xfrm>
            <a:off x="5551019" y="2560320"/>
            <a:ext cx="6296025" cy="326898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script_test_fcn_Path_plotTraversalsXY.m</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Tests </a:t>
            </a:r>
            <a:r>
              <a:rPr lang="en-US" sz="1000" dirty="0" err="1">
                <a:solidFill>
                  <a:srgbClr val="028009"/>
                </a:solidFill>
                <a:latin typeface="Courier New" panose="02070309020205020404" pitchFamily="49" charset="0"/>
              </a:rPr>
              <a:t>fcn_Path_plotTraversalsXY</a:t>
            </a:r>
            <a:endParaRPr lang="en-US" sz="1000" dirty="0">
              <a:solidFill>
                <a:srgbClr val="028009"/>
              </a:solidFill>
              <a:latin typeface="Courier New" panose="02070309020205020404" pitchFamily="49" charset="0"/>
            </a:endParaRPr>
          </a:p>
          <a:p>
            <a:r>
              <a:rPr lang="en-US" sz="1000" dirty="0">
                <a:solidFill>
                  <a:srgbClr val="000000"/>
                </a:solidFill>
                <a:latin typeface="Courier New" panose="02070309020205020404" pitchFamily="49" charset="0"/>
              </a:rPr>
              <a:t>close </a:t>
            </a:r>
            <a:r>
              <a:rPr lang="en-US" sz="1000" dirty="0">
                <a:solidFill>
                  <a:srgbClr val="AA04F9"/>
                </a:solidFill>
                <a:latin typeface="Courier New" panose="02070309020205020404" pitchFamily="49" charset="0"/>
              </a:rPr>
              <a:t>all</a:t>
            </a:r>
          </a:p>
          <a:p>
            <a:r>
              <a:rPr lang="en-US" sz="1000" dirty="0" err="1">
                <a:solidFill>
                  <a:srgbClr val="000000"/>
                </a:solidFill>
                <a:latin typeface="Courier New" panose="02070309020205020404" pitchFamily="49" charset="0"/>
              </a:rPr>
              <a:t>clc</a:t>
            </a:r>
            <a:endParaRPr lang="en-US" sz="1000" dirty="0">
              <a:solidFill>
                <a:srgbClr val="000000"/>
              </a:solidFill>
              <a:latin typeface="Courier New" panose="02070309020205020404" pitchFamily="49" charset="0"/>
            </a:endParaRP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Fill in some dummy data</a:t>
            </a:r>
          </a:p>
          <a:p>
            <a:r>
              <a:rPr lang="en-US" sz="1000" dirty="0">
                <a:solidFill>
                  <a:srgbClr val="000000"/>
                </a:solidFill>
                <a:latin typeface="Courier New" panose="02070309020205020404" pitchFamily="49" charset="0"/>
              </a:rPr>
              <a:t>paths = </a:t>
            </a:r>
            <a:r>
              <a:rPr lang="en-US" sz="1000" dirty="0" err="1">
                <a:solidFill>
                  <a:srgbClr val="000000"/>
                </a:solidFill>
                <a:latin typeface="Courier New" panose="02070309020205020404" pitchFamily="49" charset="0"/>
              </a:rPr>
              <a:t>fcn_Path_fillSamplePaths</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Convert paths into traversals</a:t>
            </a:r>
          </a:p>
          <a:p>
            <a:r>
              <a:rPr lang="en-US" sz="1000" dirty="0">
                <a:solidFill>
                  <a:srgbClr val="0E00FF"/>
                </a:solidFill>
                <a:latin typeface="Courier New" panose="02070309020205020404" pitchFamily="49" charset="0"/>
              </a:rPr>
              <a:t>for</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 = 1:length(paths)</a:t>
            </a:r>
          </a:p>
          <a:p>
            <a:r>
              <a:rPr lang="en-US" sz="1000" dirty="0">
                <a:solidFill>
                  <a:srgbClr val="000000"/>
                </a:solidFill>
                <a:latin typeface="Courier New" panose="02070309020205020404" pitchFamily="49" charset="0"/>
              </a:rPr>
              <a:t>    traversal = </a:t>
            </a:r>
            <a:r>
              <a:rPr lang="en-US" sz="1000" dirty="0" err="1">
                <a:solidFill>
                  <a:srgbClr val="000000"/>
                </a:solidFill>
                <a:latin typeface="Courier New" panose="02070309020205020404" pitchFamily="49" charset="0"/>
              </a:rPr>
              <a:t>fcn_Path_convertPathToTraversalStructure</a:t>
            </a:r>
            <a:r>
              <a:rPr lang="en-US" sz="1000" dirty="0">
                <a:solidFill>
                  <a:srgbClr val="000000"/>
                </a:solidFill>
                <a:latin typeface="Courier New" panose="02070309020205020404" pitchFamily="49" charset="0"/>
              </a:rPr>
              <a:t>(paths{</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a:t>
            </a:r>
          </a:p>
          <a:p>
            <a:r>
              <a:rPr lang="it-IT" sz="1000" dirty="0">
                <a:solidFill>
                  <a:srgbClr val="000000"/>
                </a:solidFill>
                <a:latin typeface="Courier New" panose="02070309020205020404" pitchFamily="49" charset="0"/>
              </a:rPr>
              <a:t>    data.traversal{i_traveral} = traversal;</a:t>
            </a:r>
          </a:p>
          <a:p>
            <a:r>
              <a:rPr lang="en-US" sz="1000" dirty="0">
                <a:solidFill>
                  <a:srgbClr val="0E00FF"/>
                </a:solidFill>
                <a:latin typeface="Courier New" panose="02070309020205020404" pitchFamily="49" charset="0"/>
              </a:rPr>
              <a:t>end</a:t>
            </a:r>
          </a:p>
          <a:p>
            <a:r>
              <a:rPr lang="en-US" sz="1000" dirty="0">
                <a:solidFill>
                  <a:srgbClr val="0E00FF"/>
                </a:solidFill>
                <a:latin typeface="Courier New" panose="02070309020205020404" pitchFamily="49" charset="0"/>
              </a:rPr>
              <a:t> </a:t>
            </a:r>
          </a:p>
          <a:p>
            <a:r>
              <a:rPr lang="en-US" sz="1000" dirty="0">
                <a:solidFill>
                  <a:srgbClr val="0E00FF"/>
                </a:solidFill>
                <a:latin typeface="Courier New" panose="02070309020205020404" pitchFamily="49" charset="0"/>
              </a:rPr>
              <a:t> </a:t>
            </a:r>
          </a:p>
          <a:p>
            <a:r>
              <a:rPr lang="en-US" sz="1000" dirty="0">
                <a:solidFill>
                  <a:srgbClr val="028009"/>
                </a:solidFill>
                <a:latin typeface="Courier New" panose="02070309020205020404" pitchFamily="49" charset="0"/>
              </a:rPr>
              <a:t>%% Call the plot command to show how it works. </a:t>
            </a:r>
            <a:br>
              <a:rPr lang="en-US" sz="1000" dirty="0">
                <a:solidFill>
                  <a:srgbClr val="028009"/>
                </a:solidFill>
                <a:latin typeface="Courier New" panose="02070309020205020404" pitchFamily="49" charset="0"/>
              </a:rPr>
            </a:br>
            <a:r>
              <a:rPr lang="en-US" sz="1000" dirty="0">
                <a:solidFill>
                  <a:srgbClr val="000000"/>
                </a:solidFill>
                <a:latin typeface="Courier New" panose="02070309020205020404" pitchFamily="49" charset="0"/>
              </a:rPr>
              <a:t>figure(11);</a:t>
            </a:r>
          </a:p>
          <a:p>
            <a:r>
              <a:rPr lang="en-US" sz="1000" dirty="0" err="1">
                <a:solidFill>
                  <a:srgbClr val="000000"/>
                </a:solidFill>
                <a:latin typeface="Courier New" panose="02070309020205020404" pitchFamily="49" charset="0"/>
              </a:rPr>
              <a:t>fcn_Path_plotTraversalsXY</a:t>
            </a:r>
            <a:r>
              <a:rPr lang="en-US" sz="1000" dirty="0">
                <a:solidFill>
                  <a:srgbClr val="000000"/>
                </a:solidFill>
                <a:latin typeface="Courier New" panose="02070309020205020404" pitchFamily="49" charset="0"/>
              </a:rPr>
              <a:t>(data);</a:t>
            </a:r>
          </a:p>
        </p:txBody>
      </p:sp>
    </p:spTree>
    <p:extLst>
      <p:ext uri="{BB962C8B-B14F-4D97-AF65-F5344CB8AC3E}">
        <p14:creationId xmlns:p14="http://schemas.microsoft.com/office/powerpoint/2010/main" val="2564560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93DDA8B3-18C0-42C5-9F18-1E10B96FD108}"/>
              </a:ext>
            </a:extLst>
          </p:cNvPr>
          <p:cNvSpPr txBox="1"/>
          <p:nvPr/>
        </p:nvSpPr>
        <p:spPr>
          <a:xfrm>
            <a:off x="374733" y="2006600"/>
            <a:ext cx="6220377" cy="462121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a:solidFill>
                  <a:srgbClr val="028009"/>
                </a:solidFill>
                <a:latin typeface="Courier New" panose="02070309020205020404" pitchFamily="49" charset="0"/>
              </a:rPr>
              <a:t>% script_test_fcn_Path_plotTraversalsYaw.m</a:t>
            </a:r>
          </a:p>
          <a:p>
            <a:r>
              <a:rPr lang="en-US" sz="1000">
                <a:solidFill>
                  <a:srgbClr val="028009"/>
                </a:solidFill>
                <a:latin typeface="Courier New" panose="02070309020205020404" pitchFamily="49" charset="0"/>
              </a:rPr>
              <a:t>% tests fcn_Path_plotTraversalsYaw</a:t>
            </a:r>
          </a:p>
          <a:p>
            <a:r>
              <a:rPr lang="en-US" sz="1000">
                <a:solidFill>
                  <a:srgbClr val="028009"/>
                </a:solidFill>
                <a:latin typeface="Courier New" panose="02070309020205020404" pitchFamily="49" charset="0"/>
              </a:rPr>
              <a:t> </a:t>
            </a:r>
          </a:p>
          <a:p>
            <a:r>
              <a:rPr lang="en-US" sz="1000">
                <a:solidFill>
                  <a:srgbClr val="000000"/>
                </a:solidFill>
                <a:latin typeface="Courier New" panose="02070309020205020404" pitchFamily="49" charset="0"/>
              </a:rPr>
              <a:t>clc</a:t>
            </a:r>
          </a:p>
          <a:p>
            <a:r>
              <a:rPr lang="en-US" sz="1000">
                <a:solidFill>
                  <a:srgbClr val="000000"/>
                </a:solidFill>
                <a:latin typeface="Courier New" panose="02070309020205020404" pitchFamily="49" charset="0"/>
              </a:rPr>
              <a:t>close </a:t>
            </a:r>
            <a:r>
              <a:rPr lang="en-US" sz="1000">
                <a:solidFill>
                  <a:srgbClr val="AA04F9"/>
                </a:solidFill>
                <a:latin typeface="Courier New" panose="02070309020205020404" pitchFamily="49" charset="0"/>
              </a:rPr>
              <a:t>all</a:t>
            </a:r>
          </a:p>
          <a:p>
            <a:r>
              <a:rPr lang="en-US" sz="1000">
                <a:solidFill>
                  <a:srgbClr val="AA04F9"/>
                </a:solidFill>
                <a:latin typeface="Courier New" panose="02070309020205020404" pitchFamily="49" charset="0"/>
              </a:rPr>
              <a:t> </a:t>
            </a:r>
          </a:p>
          <a:p>
            <a:r>
              <a:rPr lang="en-US" sz="1000">
                <a:solidFill>
                  <a:srgbClr val="028009"/>
                </a:solidFill>
                <a:latin typeface="Courier New" panose="02070309020205020404" pitchFamily="49" charset="0"/>
              </a:rPr>
              <a:t>% Fill in some dummy data</a:t>
            </a:r>
          </a:p>
          <a:p>
            <a:r>
              <a:rPr lang="en-US" sz="1000">
                <a:solidFill>
                  <a:srgbClr val="000000"/>
                </a:solidFill>
                <a:latin typeface="Courier New" panose="02070309020205020404" pitchFamily="49" charset="0"/>
              </a:rPr>
              <a:t>paths = fcn_Path_fillSamplePaths;</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Convert paths into traversals</a:t>
            </a:r>
          </a:p>
          <a:p>
            <a:r>
              <a:rPr lang="en-US" sz="1000">
                <a:solidFill>
                  <a:srgbClr val="0E00FF"/>
                </a:solidFill>
                <a:latin typeface="Courier New" panose="02070309020205020404" pitchFamily="49" charset="0"/>
              </a:rPr>
              <a:t>for</a:t>
            </a:r>
            <a:r>
              <a:rPr lang="en-US" sz="1000">
                <a:solidFill>
                  <a:srgbClr val="000000"/>
                </a:solidFill>
                <a:latin typeface="Courier New" panose="02070309020205020404" pitchFamily="49" charset="0"/>
              </a:rPr>
              <a:t> i_traveral = 1:length(paths)</a:t>
            </a:r>
          </a:p>
          <a:p>
            <a:r>
              <a:rPr lang="en-US" sz="1000">
                <a:solidFill>
                  <a:srgbClr val="000000"/>
                </a:solidFill>
                <a:latin typeface="Courier New" panose="02070309020205020404" pitchFamily="49" charset="0"/>
              </a:rPr>
              <a:t>    traversal = fcn_Path_convertPathToTraversalStructure(paths{i_traveral});</a:t>
            </a:r>
          </a:p>
          <a:p>
            <a:r>
              <a:rPr lang="it-IT" sz="1000">
                <a:solidFill>
                  <a:srgbClr val="000000"/>
                </a:solidFill>
                <a:latin typeface="Courier New" panose="02070309020205020404" pitchFamily="49" charset="0"/>
              </a:rPr>
              <a:t>    data.traversal{i_traveral} = traversal;</a:t>
            </a:r>
          </a:p>
          <a:p>
            <a:r>
              <a:rPr lang="en-US" sz="1000">
                <a:solidFill>
                  <a:srgbClr val="0E00FF"/>
                </a:solidFill>
                <a:latin typeface="Courier New" panose="02070309020205020404" pitchFamily="49" charset="0"/>
              </a:rPr>
              <a:t>end</a:t>
            </a:r>
          </a:p>
          <a:p>
            <a:r>
              <a:rPr lang="en-US" sz="1000">
                <a:solidFill>
                  <a:srgbClr val="0E00FF"/>
                </a:solidFill>
                <a:latin typeface="Courier New" panose="02070309020205020404" pitchFamily="49" charset="0"/>
              </a:rPr>
              <a:t> </a:t>
            </a:r>
          </a:p>
          <a:p>
            <a:r>
              <a:rPr lang="en-US" sz="1000">
                <a:solidFill>
                  <a:srgbClr val="0E00FF"/>
                </a:solidFill>
                <a:latin typeface="Courier New" panose="02070309020205020404" pitchFamily="49" charset="0"/>
              </a:rPr>
              <a:t> </a:t>
            </a:r>
          </a:p>
          <a:p>
            <a:r>
              <a:rPr lang="en-US" sz="1000">
                <a:solidFill>
                  <a:srgbClr val="028009"/>
                </a:solidFill>
                <a:latin typeface="Courier New" panose="02070309020205020404" pitchFamily="49" charset="0"/>
              </a:rPr>
              <a:t>%% Call the plot command to show how it works. First, put it into our figure</a:t>
            </a:r>
          </a:p>
          <a:p>
            <a:r>
              <a:rPr lang="en-US" sz="1000">
                <a:solidFill>
                  <a:srgbClr val="028009"/>
                </a:solidFill>
                <a:latin typeface="Courier New" panose="02070309020205020404" pitchFamily="49" charset="0"/>
              </a:rPr>
              <a:t>% to show that it will auto-label the axes and create a new figure (NOT</a:t>
            </a:r>
          </a:p>
          <a:p>
            <a:r>
              <a:rPr lang="en-US" sz="1000">
                <a:solidFill>
                  <a:srgbClr val="028009"/>
                </a:solidFill>
                <a:latin typeface="Courier New" panose="02070309020205020404" pitchFamily="49" charset="0"/>
              </a:rPr>
              <a:t>% figure 11 here) to plot the data.</a:t>
            </a:r>
          </a:p>
          <a:p>
            <a:r>
              <a:rPr lang="en-US" sz="1000">
                <a:solidFill>
                  <a:srgbClr val="000000"/>
                </a:solidFill>
                <a:latin typeface="Courier New" panose="02070309020205020404" pitchFamily="49" charset="0"/>
              </a:rPr>
              <a:t>figure(11);</a:t>
            </a:r>
          </a:p>
          <a:p>
            <a:r>
              <a:rPr lang="en-US" sz="1000">
                <a:solidFill>
                  <a:srgbClr val="000000"/>
                </a:solidFill>
                <a:latin typeface="Courier New" panose="02070309020205020404" pitchFamily="49" charset="0"/>
              </a:rPr>
              <a:t>fcn_Path_plotTraversalsYaw(data);</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Next, specify the figure number to show that it will NOT auto-label the</a:t>
            </a:r>
          </a:p>
          <a:p>
            <a:r>
              <a:rPr lang="en-US" sz="1000">
                <a:solidFill>
                  <a:srgbClr val="028009"/>
                </a:solidFill>
                <a:latin typeface="Courier New" panose="02070309020205020404" pitchFamily="49" charset="0"/>
              </a:rPr>
              <a:t>% axes if figure is already given and it puts the plots into this figure.</a:t>
            </a:r>
          </a:p>
          <a:p>
            <a:r>
              <a:rPr lang="en-US" sz="1000">
                <a:solidFill>
                  <a:srgbClr val="000000"/>
                </a:solidFill>
                <a:latin typeface="Courier New" panose="02070309020205020404" pitchFamily="49" charset="0"/>
              </a:rPr>
              <a:t>fig_num = 12;</a:t>
            </a:r>
          </a:p>
          <a:p>
            <a:r>
              <a:rPr lang="en-US" sz="1000">
                <a:solidFill>
                  <a:srgbClr val="000000"/>
                </a:solidFill>
                <a:latin typeface="Courier New" panose="02070309020205020404" pitchFamily="49" charset="0"/>
              </a:rPr>
              <a:t>fcn_Path_plotTraversalsYaw(data,fig_num);</a:t>
            </a:r>
          </a:p>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itle 1">
            <a:extLst>
              <a:ext uri="{FF2B5EF4-FFF2-40B4-BE49-F238E27FC236}">
                <a16:creationId xmlns:a16="http://schemas.microsoft.com/office/drawing/2014/main" id="{597D9392-87CE-4F95-A52D-C7825B4AF64C}"/>
              </a:ext>
            </a:extLst>
          </p:cNvPr>
          <p:cNvSpPr>
            <a:spLocks noGrp="1"/>
          </p:cNvSpPr>
          <p:nvPr>
            <p:ph type="title"/>
          </p:nvPr>
        </p:nvSpPr>
        <p:spPr/>
        <p:txBody>
          <a:bodyPr>
            <a:normAutofit fontScale="90000"/>
          </a:bodyPr>
          <a:lstStyle/>
          <a:p>
            <a:r>
              <a:rPr lang="en-US" dirty="0"/>
              <a:t>Similarly, we often want to plot the yaw within traversal arrays and a function exists for this too</a:t>
            </a:r>
          </a:p>
        </p:txBody>
      </p:sp>
      <p:pic>
        <p:nvPicPr>
          <p:cNvPr id="3" name="Picture 2">
            <a:extLst>
              <a:ext uri="{FF2B5EF4-FFF2-40B4-BE49-F238E27FC236}">
                <a16:creationId xmlns:a16="http://schemas.microsoft.com/office/drawing/2014/main" id="{930881CB-F6D3-4C65-9DCD-946A574EFBDD}"/>
              </a:ext>
            </a:extLst>
          </p:cNvPr>
          <p:cNvPicPr>
            <a:picLocks noChangeAspect="1"/>
          </p:cNvPicPr>
          <p:nvPr/>
        </p:nvPicPr>
        <p:blipFill>
          <a:blip r:embed="rId2"/>
          <a:stretch>
            <a:fillRect/>
          </a:stretch>
        </p:blipFill>
        <p:spPr>
          <a:xfrm>
            <a:off x="6595110" y="2006600"/>
            <a:ext cx="5124275" cy="3848081"/>
          </a:xfrm>
          <a:prstGeom prst="rect">
            <a:avLst/>
          </a:prstGeom>
        </p:spPr>
      </p:pic>
    </p:spTree>
    <p:extLst>
      <p:ext uri="{BB962C8B-B14F-4D97-AF65-F5344CB8AC3E}">
        <p14:creationId xmlns:p14="http://schemas.microsoft.com/office/powerpoint/2010/main" val="1912031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Finding the intersection of segments:</a:t>
            </a:r>
          </a:p>
          <a:p>
            <a:pPr marL="0" indent="0">
              <a:buNone/>
            </a:pPr>
            <a:r>
              <a:rPr lang="en-US" dirty="0"/>
              <a:t>Snapping a point onto a path: </a:t>
            </a:r>
          </a:p>
          <a:p>
            <a:pPr marL="0" indent="0">
              <a:buNone/>
            </a:pPr>
            <a:r>
              <a:rPr lang="en-US" dirty="0"/>
              <a:t>Projecting from a path normally outward</a:t>
            </a:r>
          </a:p>
          <a:p>
            <a:pPr marL="0" indent="0">
              <a:buNone/>
            </a:pPr>
            <a:r>
              <a:rPr lang="en-US" dirty="0"/>
              <a:t>Generating random traversals about a reference traversal</a:t>
            </a:r>
          </a:p>
          <a:p>
            <a:pPr marL="0" indent="0">
              <a:buNone/>
            </a:pPr>
            <a:r>
              <a:rPr lang="en-US" dirty="0"/>
              <a:t>Trimming out sections of traversals given certain station points</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8456375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the intersection of segments</a:t>
            </a:r>
          </a:p>
        </p:txBody>
      </p:sp>
    </p:spTree>
    <p:extLst>
      <p:ext uri="{BB962C8B-B14F-4D97-AF65-F5344CB8AC3E}">
        <p14:creationId xmlns:p14="http://schemas.microsoft.com/office/powerpoint/2010/main" val="2573503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779" y="930679"/>
            <a:ext cx="10515600" cy="1325563"/>
          </a:xfrm>
        </p:spPr>
        <p:txBody>
          <a:bodyPr>
            <a:normAutofit fontScale="90000"/>
          </a:bodyPr>
          <a:lstStyle/>
          <a:p>
            <a:r>
              <a:rPr lang="en-US" dirty="0"/>
              <a:t>The most basic path operation is finding the intersection of a path segment rooted at p and extending to </a:t>
            </a:r>
            <a:r>
              <a:rPr lang="en-US" dirty="0" err="1"/>
              <a:t>p+r</a:t>
            </a:r>
            <a:r>
              <a:rPr lang="en-US" dirty="0"/>
              <a:t>, with a sensor rooted at q and extending to </a:t>
            </a:r>
            <a:r>
              <a:rPr lang="en-US" dirty="0" err="1"/>
              <a:t>p+s</a:t>
            </a:r>
            <a:r>
              <a:rPr lang="en-US" dirty="0"/>
              <a:t>.</a:t>
            </a:r>
          </a:p>
        </p:txBody>
      </p:sp>
      <p:sp>
        <p:nvSpPr>
          <p:cNvPr id="3" name="Content Placeholder 2"/>
          <p:cNvSpPr>
            <a:spLocks noGrp="1"/>
          </p:cNvSpPr>
          <p:nvPr>
            <p:ph idx="1"/>
          </p:nvPr>
        </p:nvSpPr>
        <p:spPr/>
        <p:txBody>
          <a:bodyPr>
            <a:normAutofit fontScale="92500"/>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Details can be found at: </a:t>
            </a:r>
            <a:r>
              <a:rPr lang="en-US" dirty="0">
                <a:hlinkClick r:id="rId2"/>
              </a:rPr>
              <a:t>https://stackoverflow.com/questions/563198/how-do-you-detect-where-two-line-segments-intersect</a:t>
            </a:r>
            <a:r>
              <a:rPr lang="en-US" dirty="0"/>
              <a:t> </a:t>
            </a:r>
          </a:p>
        </p:txBody>
      </p:sp>
      <p:pic>
        <p:nvPicPr>
          <p:cNvPr id="1026" name="Picture 2" descr="Two line segments intersecti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292098" y="2353417"/>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480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2792412" y="1690687"/>
            <a:ext cx="6607175" cy="5095957"/>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 calculates hits between a sensor</a:t>
            </a:r>
          </a:p>
          <a:p>
            <a:r>
              <a:rPr lang="en-US" sz="800" dirty="0">
                <a:solidFill>
                  <a:srgbClr val="228B22"/>
                </a:solidFill>
                <a:latin typeface="Courier New" panose="02070309020205020404" pitchFamily="49" charset="0"/>
              </a:rPr>
              <a:t>% projection and a path, returning the distance and location of the hit.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FORMAT: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distance,location</a:t>
            </a:r>
            <a:r>
              <a:rPr lang="en-US" sz="800" dirty="0">
                <a:solidFill>
                  <a:srgbClr val="228B22"/>
                </a:solidFill>
                <a:latin typeface="Courier New" panose="02070309020205020404" pitchFamily="49" charset="0"/>
              </a:rPr>
              <a:t>] = ...</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(path,...</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sensor_vector_start,sensor_vector_end</a:t>
            </a:r>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INPUTS: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path: an N x 2 vector containing the X,Y points of the path to be</a:t>
            </a:r>
          </a:p>
          <a:p>
            <a:r>
              <a:rPr lang="en-US" sz="800" dirty="0">
                <a:solidFill>
                  <a:srgbClr val="228B22"/>
                </a:solidFill>
                <a:latin typeface="Courier New" panose="02070309020205020404" pitchFamily="49" charset="0"/>
              </a:rPr>
              <a:t>%      checked for intersections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start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sensor_vector_end</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end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(OPTIONAL INPUTS)</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 an integer specifying the type of search.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0: return distance and location only if the given</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a:t>
            </a:r>
            <a:r>
              <a:rPr lang="en-US" sz="800" dirty="0">
                <a:solidFill>
                  <a:srgbClr val="228B22"/>
                </a:solidFill>
                <a:latin typeface="Courier New" panose="02070309020205020404" pitchFamily="49" charset="0"/>
              </a:rPr>
              <a:t> overlaps the path (this is the default)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1: return </a:t>
            </a:r>
            <a:r>
              <a:rPr lang="en-US" sz="800" dirty="0" err="1">
                <a:solidFill>
                  <a:srgbClr val="228B22"/>
                </a:solidFill>
                <a:latin typeface="Courier New" panose="02070309020205020404" pitchFamily="49" charset="0"/>
              </a:rPr>
              <a:t>distane</a:t>
            </a:r>
            <a:r>
              <a:rPr lang="en-US" sz="800" dirty="0">
                <a:solidFill>
                  <a:srgbClr val="228B22"/>
                </a:solidFill>
                <a:latin typeface="Courier New" panose="02070309020205020404" pitchFamily="49" charset="0"/>
              </a:rPr>
              <a:t> and location if any projection of the sensor</a:t>
            </a:r>
          </a:p>
          <a:p>
            <a:r>
              <a:rPr lang="en-US" sz="800" dirty="0">
                <a:solidFill>
                  <a:srgbClr val="228B22"/>
                </a:solidFill>
                <a:latin typeface="Courier New" panose="02070309020205020404" pitchFamily="49" charset="0"/>
              </a:rPr>
              <a:t>%            vector, in any direction, hits the path (in other words, if</a:t>
            </a:r>
          </a:p>
          <a:p>
            <a:r>
              <a:rPr lang="en-US" sz="800" dirty="0">
                <a:solidFill>
                  <a:srgbClr val="228B22"/>
                </a:solidFill>
                <a:latin typeface="Courier New" panose="02070309020205020404" pitchFamily="49" charset="0"/>
              </a:rPr>
              <a:t>%            there is any intersection). Note that distance returned will</a:t>
            </a:r>
          </a:p>
          <a:p>
            <a:r>
              <a:rPr lang="en-US" sz="800" dirty="0">
                <a:solidFill>
                  <a:srgbClr val="228B22"/>
                </a:solidFill>
                <a:latin typeface="Courier New" panose="02070309020205020404" pitchFamily="49" charset="0"/>
              </a:rPr>
              <a:t>%            be negative if the nearest intersection is in the opposite</a:t>
            </a:r>
          </a:p>
          <a:p>
            <a:r>
              <a:rPr lang="en-US" sz="800" dirty="0">
                <a:solidFill>
                  <a:srgbClr val="228B22"/>
                </a:solidFill>
                <a:latin typeface="Courier New" panose="02070309020205020404" pitchFamily="49" charset="0"/>
              </a:rPr>
              <a:t>%            direction of the given sensor vector.</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 figure number to plot results. Turns debugging 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OUTPUTS: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distance: a 1 x 1 scalar representing the distance to the closest</a:t>
            </a:r>
          </a:p>
          <a:p>
            <a:r>
              <a:rPr lang="en-US" sz="800" dirty="0">
                <a:solidFill>
                  <a:srgbClr val="228B22"/>
                </a:solidFill>
                <a:latin typeface="Courier New" panose="02070309020205020404" pitchFamily="49" charset="0"/>
              </a:rPr>
              <a:t>%      intersection of the sensor with the path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location: a 1 x 2 vector of the X,Y location of intersection point</a:t>
            </a:r>
          </a:p>
          <a:p>
            <a:endParaRPr lang="en-US" sz="800" dirty="0"/>
          </a:p>
        </p:txBody>
      </p:sp>
    </p:spTree>
    <p:extLst>
      <p:ext uri="{BB962C8B-B14F-4D97-AF65-F5344CB8AC3E}">
        <p14:creationId xmlns:p14="http://schemas.microsoft.com/office/powerpoint/2010/main" val="8745347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method requires the definition of the cross product</a:t>
            </a:r>
          </a:p>
        </p:txBody>
      </p:sp>
      <p:sp>
        <p:nvSpPr>
          <p:cNvPr id="3" name="Content Placeholder 2"/>
          <p:cNvSpPr>
            <a:spLocks noGrp="1"/>
          </p:cNvSpPr>
          <p:nvPr>
            <p:ph idx="1"/>
          </p:nvPr>
        </p:nvSpPr>
        <p:spPr/>
        <p:txBody>
          <a:bodyPr/>
          <a:lstStyle/>
          <a:p>
            <a:pPr marL="0" indent="0">
              <a:buNone/>
            </a:pPr>
            <a:r>
              <a:rPr lang="en-US" dirty="0"/>
              <a:t>Define the 2-dimensional vector cross product </a:t>
            </a:r>
            <a:r>
              <a:rPr lang="en-US" b="1" dirty="0"/>
              <a:t>v</a:t>
            </a:r>
            <a:r>
              <a:rPr lang="en-US" dirty="0"/>
              <a:t> × </a:t>
            </a:r>
            <a:r>
              <a:rPr lang="en-US" b="1" dirty="0"/>
              <a:t>w</a:t>
            </a:r>
            <a:r>
              <a:rPr lang="en-US" dirty="0"/>
              <a:t> to be </a:t>
            </a:r>
            <a:r>
              <a:rPr lang="en-US" b="1" dirty="0" err="1"/>
              <a:t>v</a:t>
            </a:r>
            <a:r>
              <a:rPr lang="en-US" baseline="-25000" dirty="0" err="1"/>
              <a:t>x</a:t>
            </a:r>
            <a:r>
              <a:rPr lang="en-US" dirty="0"/>
              <a:t> </a:t>
            </a:r>
            <a:r>
              <a:rPr lang="en-US" b="1" dirty="0" err="1"/>
              <a:t>w</a:t>
            </a:r>
            <a:r>
              <a:rPr lang="en-US" baseline="-25000" dirty="0" err="1"/>
              <a:t>y</a:t>
            </a:r>
            <a:r>
              <a:rPr lang="en-US" dirty="0"/>
              <a:t> − </a:t>
            </a:r>
            <a:r>
              <a:rPr lang="en-US" b="1" dirty="0" err="1"/>
              <a:t>v</a:t>
            </a:r>
            <a:r>
              <a:rPr lang="en-US" baseline="-25000" dirty="0" err="1"/>
              <a:t>y</a:t>
            </a:r>
            <a:r>
              <a:rPr lang="en-US" dirty="0"/>
              <a:t> </a:t>
            </a:r>
            <a:r>
              <a:rPr lang="en-US" b="1" dirty="0" err="1"/>
              <a:t>w</a:t>
            </a:r>
            <a:r>
              <a:rPr lang="en-US" baseline="-25000" dirty="0" err="1"/>
              <a:t>x</a:t>
            </a:r>
            <a:r>
              <a:rPr lang="en-US" dirty="0"/>
              <a:t>.</a:t>
            </a:r>
          </a:p>
        </p:txBody>
      </p:sp>
      <p:sp>
        <p:nvSpPr>
          <p:cNvPr id="4" name="Text Box 1"/>
          <p:cNvSpPr txBox="1"/>
          <p:nvPr/>
        </p:nvSpPr>
        <p:spPr>
          <a:xfrm>
            <a:off x="2127430" y="3119894"/>
            <a:ext cx="6757578" cy="1917234"/>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Calculate cross products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result = crossProduct(v,w)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result = v(:,1).*w(:,2)-v(:,2).*w(:,1);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67939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method used is to consider fractions of the path and of the sensor vectors </a:t>
            </a:r>
          </a:p>
        </p:txBody>
      </p:sp>
      <p:sp>
        <p:nvSpPr>
          <p:cNvPr id="3" name="Content Placeholder 2"/>
          <p:cNvSpPr>
            <a:spLocks noGrp="1"/>
          </p:cNvSpPr>
          <p:nvPr>
            <p:ph idx="1"/>
          </p:nvPr>
        </p:nvSpPr>
        <p:spPr/>
        <p:txBody>
          <a:bodyPr/>
          <a:lstStyle/>
          <a:p>
            <a:pPr marL="0" indent="0">
              <a:buNone/>
            </a:pPr>
            <a:r>
              <a:rPr lang="en-US" dirty="0"/>
              <a:t>Suppose the path segment runs from </a:t>
            </a:r>
            <a:r>
              <a:rPr lang="en-US" b="1" dirty="0"/>
              <a:t>p</a:t>
            </a:r>
            <a:r>
              <a:rPr lang="en-US" dirty="0"/>
              <a:t> to </a:t>
            </a:r>
            <a:r>
              <a:rPr lang="en-US" b="1" dirty="0"/>
              <a:t>p</a:t>
            </a:r>
            <a:r>
              <a:rPr lang="en-US" dirty="0"/>
              <a:t> + </a:t>
            </a:r>
            <a:r>
              <a:rPr lang="en-US" b="1" dirty="0"/>
              <a:t>r</a:t>
            </a:r>
            <a:r>
              <a:rPr lang="en-US" dirty="0"/>
              <a:t> and sensor starts from </a:t>
            </a:r>
            <a:r>
              <a:rPr lang="en-US" b="1" dirty="0"/>
              <a:t>q</a:t>
            </a:r>
            <a:r>
              <a:rPr lang="en-US" dirty="0"/>
              <a:t> and extends to </a:t>
            </a:r>
            <a:r>
              <a:rPr lang="en-US" b="1" dirty="0"/>
              <a:t>q</a:t>
            </a:r>
            <a:r>
              <a:rPr lang="en-US" dirty="0"/>
              <a:t> + </a:t>
            </a:r>
            <a:r>
              <a:rPr lang="en-US" b="1" dirty="0"/>
              <a:t>s</a:t>
            </a:r>
            <a:r>
              <a:rPr lang="en-US" dirty="0"/>
              <a:t>. Then any point on the first line is representable as </a:t>
            </a:r>
            <a:r>
              <a:rPr lang="en-US" b="1" dirty="0"/>
              <a:t>p</a:t>
            </a:r>
            <a:r>
              <a:rPr lang="en-US" dirty="0"/>
              <a:t> + </a:t>
            </a:r>
            <a:r>
              <a:rPr lang="en-US" i="1" dirty="0"/>
              <a:t>t</a:t>
            </a:r>
            <a:r>
              <a:rPr lang="en-US" dirty="0"/>
              <a:t> </a:t>
            </a:r>
            <a:r>
              <a:rPr lang="en-US" b="1" dirty="0"/>
              <a:t>r</a:t>
            </a:r>
            <a:r>
              <a:rPr lang="en-US" dirty="0"/>
              <a:t> (for a scalar parameter </a:t>
            </a:r>
            <a:r>
              <a:rPr lang="en-US" i="1" dirty="0"/>
              <a:t>t</a:t>
            </a:r>
            <a:r>
              <a:rPr lang="en-US" dirty="0"/>
              <a:t>) and any point on the second line as </a:t>
            </a:r>
            <a:r>
              <a:rPr lang="en-US" b="1" dirty="0"/>
              <a:t>q</a:t>
            </a:r>
            <a:r>
              <a:rPr lang="en-US" dirty="0"/>
              <a:t> + </a:t>
            </a:r>
            <a:r>
              <a:rPr lang="en-US" i="1" dirty="0"/>
              <a:t>u</a:t>
            </a:r>
            <a:r>
              <a:rPr lang="en-US" dirty="0"/>
              <a:t> </a:t>
            </a:r>
            <a:r>
              <a:rPr lang="en-US" b="1" dirty="0"/>
              <a:t>s</a:t>
            </a:r>
            <a:r>
              <a:rPr lang="en-US" dirty="0"/>
              <a:t> (for a scalar parameter </a:t>
            </a:r>
            <a:r>
              <a:rPr lang="en-US" i="1" dirty="0"/>
              <a:t>u</a:t>
            </a:r>
            <a:r>
              <a:rPr lang="en-US" dirty="0"/>
              <a:t>).</a:t>
            </a:r>
          </a:p>
        </p:txBody>
      </p:sp>
      <p:pic>
        <p:nvPicPr>
          <p:cNvPr id="4" name="Picture 2" descr="Two line segments intersecti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516154" y="3833812"/>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8555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two lines intersect if we can find </a:t>
            </a:r>
            <a:r>
              <a:rPr lang="en-US" i="1" dirty="0"/>
              <a:t>t</a:t>
            </a:r>
            <a:r>
              <a:rPr lang="en-US" dirty="0"/>
              <a:t> and </a:t>
            </a:r>
            <a:r>
              <a:rPr lang="en-US" i="1" dirty="0"/>
              <a:t>u</a:t>
            </a:r>
            <a:r>
              <a:rPr lang="en-US" dirty="0"/>
              <a:t> such that:</a:t>
            </a:r>
          </a:p>
        </p:txBody>
      </p:sp>
      <p:sp>
        <p:nvSpPr>
          <p:cNvPr id="3" name="Content Placeholder 2"/>
          <p:cNvSpPr>
            <a:spLocks noGrp="1"/>
          </p:cNvSpPr>
          <p:nvPr>
            <p:ph idx="1"/>
          </p:nvPr>
        </p:nvSpPr>
        <p:spPr/>
        <p:txBody>
          <a:bodyPr/>
          <a:lstStyle/>
          <a:p>
            <a:pPr marL="0" indent="0">
              <a:buNone/>
            </a:pP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a:t>
            </a:r>
          </a:p>
          <a:p>
            <a:pPr marL="0" indent="0">
              <a:buNone/>
            </a:pPr>
            <a:r>
              <a:rPr lang="en-US" dirty="0"/>
              <a:t>To solve, cross both sides with </a:t>
            </a:r>
            <a:r>
              <a:rPr lang="en-US" b="1" dirty="0"/>
              <a:t>s</a:t>
            </a:r>
            <a:r>
              <a:rPr lang="en-US" dirty="0"/>
              <a:t>, getting</a:t>
            </a:r>
          </a:p>
          <a:p>
            <a:pPr marL="0" indent="0">
              <a:buNone/>
            </a:pPr>
            <a:r>
              <a:rPr lang="en-US" dirty="0"/>
              <a:t>(</a:t>
            </a:r>
            <a:r>
              <a:rPr lang="en-US" b="1" dirty="0"/>
              <a:t>p</a:t>
            </a:r>
            <a:r>
              <a:rPr lang="en-US" dirty="0"/>
              <a:t> + </a:t>
            </a:r>
            <a:r>
              <a:rPr lang="en-US" i="1" dirty="0"/>
              <a:t>t</a:t>
            </a:r>
            <a:r>
              <a:rPr lang="en-US" dirty="0"/>
              <a:t> </a:t>
            </a:r>
            <a:r>
              <a:rPr lang="en-US" b="1" dirty="0"/>
              <a:t>r</a:t>
            </a:r>
            <a:r>
              <a:rPr lang="en-US" dirty="0"/>
              <a:t>) × </a:t>
            </a:r>
            <a:r>
              <a:rPr lang="en-US" b="1" dirty="0"/>
              <a:t>s</a:t>
            </a:r>
            <a:r>
              <a:rPr lang="en-US" dirty="0"/>
              <a:t> = (</a:t>
            </a:r>
            <a:r>
              <a:rPr lang="en-US" b="1" dirty="0"/>
              <a:t>q</a:t>
            </a:r>
            <a:r>
              <a:rPr lang="en-US" dirty="0"/>
              <a:t> + </a:t>
            </a:r>
            <a:r>
              <a:rPr lang="en-US" i="1" dirty="0"/>
              <a:t>u</a:t>
            </a:r>
            <a:r>
              <a:rPr lang="en-US" dirty="0"/>
              <a:t> </a:t>
            </a:r>
            <a:r>
              <a:rPr lang="en-US" b="1" dirty="0"/>
              <a:t>s</a:t>
            </a:r>
            <a:r>
              <a:rPr lang="en-US" dirty="0"/>
              <a:t>) × </a:t>
            </a:r>
            <a:r>
              <a:rPr lang="en-US" b="1" dirty="0"/>
              <a:t>s</a:t>
            </a:r>
          </a:p>
          <a:p>
            <a:pPr marL="0" indent="0">
              <a:buNone/>
            </a:pPr>
            <a:r>
              <a:rPr lang="en-US" dirty="0"/>
              <a:t>And since </a:t>
            </a:r>
            <a:r>
              <a:rPr lang="en-US" b="1" dirty="0"/>
              <a:t>s</a:t>
            </a:r>
            <a:r>
              <a:rPr lang="en-US" dirty="0"/>
              <a:t> × </a:t>
            </a:r>
            <a:r>
              <a:rPr lang="en-US" b="1" dirty="0"/>
              <a:t>s</a:t>
            </a:r>
            <a:r>
              <a:rPr lang="en-US" dirty="0"/>
              <a:t> = 0, this means</a:t>
            </a:r>
          </a:p>
          <a:p>
            <a:pPr marL="0" indent="0">
              <a:buNone/>
            </a:pPr>
            <a:r>
              <a:rPr lang="pt-BR" i="1" dirty="0"/>
              <a:t>t</a:t>
            </a:r>
            <a:r>
              <a:rPr lang="pt-BR" dirty="0"/>
              <a:t> (</a:t>
            </a:r>
            <a:r>
              <a:rPr lang="pt-BR" b="1" dirty="0"/>
              <a:t>r</a:t>
            </a:r>
            <a:r>
              <a:rPr lang="pt-BR" dirty="0"/>
              <a:t> × </a:t>
            </a:r>
            <a:r>
              <a:rPr lang="pt-BR" b="1" dirty="0"/>
              <a:t>s</a:t>
            </a:r>
            <a:r>
              <a:rPr lang="pt-BR" dirty="0"/>
              <a:t>) = (</a:t>
            </a:r>
            <a:r>
              <a:rPr lang="pt-BR" b="1" dirty="0"/>
              <a:t>q</a:t>
            </a:r>
            <a:r>
              <a:rPr lang="pt-BR" dirty="0"/>
              <a:t> − </a:t>
            </a:r>
            <a:r>
              <a:rPr lang="pt-BR" b="1" dirty="0"/>
              <a:t>p</a:t>
            </a:r>
            <a:r>
              <a:rPr lang="pt-BR" dirty="0"/>
              <a:t>) × </a:t>
            </a:r>
            <a:r>
              <a:rPr lang="pt-BR" b="1" dirty="0"/>
              <a:t>s</a:t>
            </a:r>
          </a:p>
          <a:p>
            <a:pPr marL="0" indent="0">
              <a:buNone/>
            </a:pPr>
            <a:r>
              <a:rPr lang="en-US" dirty="0"/>
              <a:t>And therefore, solving for </a:t>
            </a:r>
            <a:r>
              <a:rPr lang="en-US" i="1" dirty="0"/>
              <a:t>t</a:t>
            </a:r>
            <a:r>
              <a:rPr lang="en-US" dirty="0"/>
              <a:t>:</a:t>
            </a:r>
          </a:p>
          <a:p>
            <a:pPr marL="0" indent="0">
              <a:buNone/>
            </a:pPr>
            <a:r>
              <a:rPr lang="pt-BR" i="1" dirty="0"/>
              <a:t>t</a:t>
            </a:r>
            <a:r>
              <a:rPr lang="pt-BR" dirty="0"/>
              <a:t> = (</a:t>
            </a:r>
            <a:r>
              <a:rPr lang="pt-BR" b="1" dirty="0"/>
              <a:t>q</a:t>
            </a:r>
            <a:r>
              <a:rPr lang="pt-BR" dirty="0"/>
              <a:t> − </a:t>
            </a:r>
            <a:r>
              <a:rPr lang="pt-BR" b="1" dirty="0"/>
              <a:t>p</a:t>
            </a:r>
            <a:r>
              <a:rPr lang="pt-BR" dirty="0"/>
              <a:t>) × </a:t>
            </a:r>
            <a:r>
              <a:rPr lang="pt-BR" b="1" dirty="0"/>
              <a:t>s</a:t>
            </a:r>
            <a:r>
              <a:rPr lang="pt-BR" dirty="0"/>
              <a:t> / (</a:t>
            </a:r>
            <a:r>
              <a:rPr lang="pt-BR" b="1" dirty="0"/>
              <a:t>r</a:t>
            </a:r>
            <a:r>
              <a:rPr lang="pt-BR" dirty="0"/>
              <a:t> × </a:t>
            </a:r>
            <a:r>
              <a:rPr lang="pt-BR" b="1" dirty="0"/>
              <a:t>s</a:t>
            </a:r>
            <a:r>
              <a:rPr lang="pt-BR" dirty="0"/>
              <a:t>)</a:t>
            </a:r>
            <a:endParaRPr lang="en-US" dirty="0"/>
          </a:p>
        </p:txBody>
      </p:sp>
      <p:pic>
        <p:nvPicPr>
          <p:cNvPr id="2052" name="Picture 4" descr="Formulae for the point of intersection"/>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877762" y="2659241"/>
            <a:ext cx="3132037" cy="337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5292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can solve for u similarly:</a:t>
            </a:r>
          </a:p>
        </p:txBody>
      </p:sp>
      <p:sp>
        <p:nvSpPr>
          <p:cNvPr id="3" name="Content Placeholder 2"/>
          <p:cNvSpPr>
            <a:spLocks noGrp="1"/>
          </p:cNvSpPr>
          <p:nvPr>
            <p:ph idx="1"/>
          </p:nvPr>
        </p:nvSpPr>
        <p:spPr/>
        <p:txBody>
          <a:bodyPr/>
          <a:lstStyle/>
          <a:p>
            <a:pPr marL="0" indent="0">
              <a:buNone/>
            </a:pPr>
            <a:r>
              <a:rPr lang="pt-BR" dirty="0"/>
              <a:t>(</a:t>
            </a:r>
            <a:r>
              <a:rPr lang="pt-BR" b="1" dirty="0"/>
              <a:t>p</a:t>
            </a:r>
            <a:r>
              <a:rPr lang="pt-BR" dirty="0"/>
              <a:t> + </a:t>
            </a:r>
            <a:r>
              <a:rPr lang="pt-BR" i="1" dirty="0"/>
              <a:t>t</a:t>
            </a:r>
            <a:r>
              <a:rPr lang="pt-BR" dirty="0"/>
              <a:t> </a:t>
            </a:r>
            <a:r>
              <a:rPr lang="pt-BR" b="1" dirty="0"/>
              <a:t>r</a:t>
            </a:r>
            <a:r>
              <a:rPr lang="pt-BR" dirty="0"/>
              <a:t>) × </a:t>
            </a:r>
            <a:r>
              <a:rPr lang="pt-BR" b="1" dirty="0"/>
              <a:t>r</a:t>
            </a:r>
            <a:r>
              <a:rPr lang="pt-BR" dirty="0"/>
              <a:t> = (</a:t>
            </a:r>
            <a:r>
              <a:rPr lang="pt-BR" b="1" dirty="0"/>
              <a:t>q</a:t>
            </a:r>
            <a:r>
              <a:rPr lang="pt-BR" dirty="0"/>
              <a:t> + </a:t>
            </a:r>
            <a:r>
              <a:rPr lang="pt-BR" i="1" dirty="0"/>
              <a:t>u</a:t>
            </a:r>
            <a:r>
              <a:rPr lang="pt-BR" dirty="0"/>
              <a:t> </a:t>
            </a:r>
            <a:r>
              <a:rPr lang="pt-BR" b="1" dirty="0"/>
              <a:t>s</a:t>
            </a:r>
            <a:r>
              <a:rPr lang="pt-BR" dirty="0"/>
              <a:t>) × </a:t>
            </a:r>
            <a:r>
              <a:rPr lang="pt-BR" b="1" dirty="0"/>
              <a:t>r</a:t>
            </a:r>
          </a:p>
          <a:p>
            <a:pPr marL="0" indent="0" fontAlgn="base">
              <a:buNone/>
            </a:pPr>
            <a:r>
              <a:rPr lang="pt-BR" i="1" dirty="0"/>
              <a:t>u</a:t>
            </a:r>
            <a:r>
              <a:rPr lang="pt-BR" dirty="0"/>
              <a:t> (</a:t>
            </a:r>
            <a:r>
              <a:rPr lang="pt-BR" b="1" dirty="0"/>
              <a:t>s</a:t>
            </a:r>
            <a:r>
              <a:rPr lang="pt-BR" dirty="0"/>
              <a:t> × </a:t>
            </a:r>
            <a:r>
              <a:rPr lang="pt-BR" b="1" dirty="0"/>
              <a:t>r</a:t>
            </a:r>
            <a:r>
              <a:rPr lang="pt-BR" dirty="0"/>
              <a:t>) = (</a:t>
            </a:r>
            <a:r>
              <a:rPr lang="pt-BR" b="1" dirty="0"/>
              <a:t>p</a:t>
            </a:r>
            <a:r>
              <a:rPr lang="pt-BR" dirty="0"/>
              <a:t> − </a:t>
            </a:r>
            <a:r>
              <a:rPr lang="pt-BR" b="1" dirty="0"/>
              <a:t>q</a:t>
            </a:r>
            <a:r>
              <a:rPr lang="pt-BR" dirty="0"/>
              <a:t>) × </a:t>
            </a:r>
            <a:r>
              <a:rPr lang="pt-BR" b="1" dirty="0"/>
              <a:t>r</a:t>
            </a:r>
            <a:endParaRPr lang="pt-BR" dirty="0"/>
          </a:p>
          <a:p>
            <a:pPr marL="0" indent="0" fontAlgn="base">
              <a:buNone/>
            </a:pPr>
            <a:r>
              <a:rPr lang="pt-BR" i="1" dirty="0"/>
              <a:t>u</a:t>
            </a:r>
            <a:r>
              <a:rPr lang="pt-BR" dirty="0"/>
              <a:t> = (</a:t>
            </a:r>
            <a:r>
              <a:rPr lang="pt-BR" b="1" dirty="0"/>
              <a:t>p</a:t>
            </a:r>
            <a:r>
              <a:rPr lang="pt-BR" dirty="0"/>
              <a:t> − </a:t>
            </a:r>
            <a:r>
              <a:rPr lang="pt-BR" b="1" dirty="0"/>
              <a:t>q</a:t>
            </a:r>
            <a:r>
              <a:rPr lang="pt-BR" dirty="0"/>
              <a:t>) × </a:t>
            </a:r>
            <a:r>
              <a:rPr lang="pt-BR" b="1" dirty="0"/>
              <a:t>r</a:t>
            </a:r>
            <a:r>
              <a:rPr lang="pt-BR" dirty="0"/>
              <a:t> / (</a:t>
            </a:r>
            <a:r>
              <a:rPr lang="pt-BR" b="1" dirty="0"/>
              <a:t>s</a:t>
            </a:r>
            <a:r>
              <a:rPr lang="pt-BR" dirty="0"/>
              <a:t> × </a:t>
            </a:r>
            <a:r>
              <a:rPr lang="pt-BR" b="1" dirty="0"/>
              <a:t>r</a:t>
            </a:r>
            <a:r>
              <a:rPr lang="pt-BR" dirty="0"/>
              <a:t>)</a:t>
            </a:r>
          </a:p>
          <a:p>
            <a:pPr marL="0" indent="0" fontAlgn="base">
              <a:buNone/>
            </a:pPr>
            <a:r>
              <a:rPr lang="en-US" dirty="0"/>
              <a:t>To reduce the number of computation steps, it's convenient to rewrite this as follows (remembering that </a:t>
            </a:r>
            <a:r>
              <a:rPr lang="en-US" b="1" dirty="0"/>
              <a:t>s</a:t>
            </a:r>
            <a:r>
              <a:rPr lang="en-US" dirty="0"/>
              <a:t> × </a:t>
            </a:r>
            <a:r>
              <a:rPr lang="en-US" b="1" dirty="0"/>
              <a:t>r</a:t>
            </a:r>
            <a:r>
              <a:rPr lang="en-US" dirty="0"/>
              <a:t> = − </a:t>
            </a:r>
            <a:r>
              <a:rPr lang="en-US" b="1" dirty="0"/>
              <a:t>r</a:t>
            </a:r>
            <a:r>
              <a:rPr lang="en-US" dirty="0"/>
              <a:t> × </a:t>
            </a:r>
            <a:r>
              <a:rPr lang="en-US" b="1" dirty="0"/>
              <a:t>s</a:t>
            </a:r>
            <a:r>
              <a:rPr lang="en-US" dirty="0"/>
              <a:t>):</a:t>
            </a:r>
          </a:p>
          <a:p>
            <a:pPr marL="0" indent="0" fontAlgn="base">
              <a:buNone/>
            </a:pPr>
            <a:r>
              <a:rPr lang="pt-BR" i="1" dirty="0"/>
              <a:t>u</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s</a:t>
            </a:r>
            <a:r>
              <a:rPr lang="pt-BR" dirty="0"/>
              <a:t>)</a:t>
            </a:r>
          </a:p>
          <a:p>
            <a:pPr marL="0" indent="0">
              <a:buNone/>
            </a:pPr>
            <a:endParaRPr lang="en-US" dirty="0"/>
          </a:p>
        </p:txBody>
      </p:sp>
    </p:spTree>
    <p:extLst>
      <p:ext uri="{BB962C8B-B14F-4D97-AF65-F5344CB8AC3E}">
        <p14:creationId xmlns:p14="http://schemas.microsoft.com/office/powerpoint/2010/main" val="2894924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of terms are important so that we don’t get confused later</a:t>
            </a:r>
          </a:p>
        </p:txBody>
      </p:sp>
      <p:sp>
        <p:nvSpPr>
          <p:cNvPr id="3" name="Content Placeholder 2"/>
          <p:cNvSpPr>
            <a:spLocks noGrp="1"/>
          </p:cNvSpPr>
          <p:nvPr>
            <p:ph idx="1"/>
          </p:nvPr>
        </p:nvSpPr>
        <p:spPr/>
        <p:txBody>
          <a:bodyPr/>
          <a:lstStyle/>
          <a:p>
            <a:r>
              <a:rPr lang="en-US" dirty="0"/>
              <a:t>Station </a:t>
            </a:r>
          </a:p>
          <a:p>
            <a:r>
              <a:rPr lang="en-US" dirty="0"/>
              <a:t>Stations</a:t>
            </a:r>
          </a:p>
          <a:p>
            <a:r>
              <a:rPr lang="en-US" dirty="0"/>
              <a:t>Path</a:t>
            </a:r>
          </a:p>
          <a:p>
            <a:r>
              <a:rPr lang="en-US" dirty="0"/>
              <a:t>Paths</a:t>
            </a:r>
          </a:p>
          <a:p>
            <a:r>
              <a:rPr lang="en-US" dirty="0"/>
              <a:t>Traversal</a:t>
            </a:r>
          </a:p>
          <a:p>
            <a:r>
              <a:rPr lang="en-US" dirty="0"/>
              <a:t>Traversals</a:t>
            </a:r>
          </a:p>
        </p:txBody>
      </p:sp>
    </p:spTree>
    <p:extLst>
      <p:ext uri="{BB962C8B-B14F-4D97-AF65-F5344CB8AC3E}">
        <p14:creationId xmlns:p14="http://schemas.microsoft.com/office/powerpoint/2010/main" val="2365788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the lines are parallel then </a:t>
            </a:r>
            <a:r>
              <a:rPr lang="pt-BR" b="1" dirty="0"/>
              <a:t>r</a:t>
            </a:r>
            <a:r>
              <a:rPr lang="pt-BR" dirty="0"/>
              <a:t> × </a:t>
            </a:r>
            <a:r>
              <a:rPr lang="pt-BR" b="1" dirty="0"/>
              <a:t>s</a:t>
            </a:r>
            <a:r>
              <a:rPr lang="pt-BR" dirty="0"/>
              <a:t> = 0</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pt-BR" dirty="0"/>
              <a:t>If (</a:t>
            </a:r>
            <a:r>
              <a:rPr lang="pt-BR" b="1" dirty="0"/>
              <a:t>q</a:t>
            </a:r>
            <a:r>
              <a:rPr lang="pt-BR" dirty="0"/>
              <a:t> − </a:t>
            </a:r>
            <a:r>
              <a:rPr lang="pt-BR" b="1" dirty="0"/>
              <a:t>p</a:t>
            </a:r>
            <a:r>
              <a:rPr lang="pt-BR" dirty="0"/>
              <a:t>) × </a:t>
            </a:r>
            <a:r>
              <a:rPr lang="pt-BR" b="1" dirty="0"/>
              <a:t>r</a:t>
            </a:r>
            <a:r>
              <a:rPr lang="pt-BR" dirty="0"/>
              <a:t> = 0, then the lines are co-linear as well. NOTE: this is NOT checked for in the code!</a:t>
            </a:r>
          </a:p>
          <a:p>
            <a:pPr marL="0" indent="0">
              <a:buNone/>
            </a:pPr>
            <a:r>
              <a:rPr lang="en-US" dirty="0"/>
              <a:t>In this case, express the endpoints of the second segment (</a:t>
            </a:r>
            <a:r>
              <a:rPr lang="en-US" b="1" dirty="0"/>
              <a:t>q</a:t>
            </a:r>
            <a:r>
              <a:rPr lang="en-US" dirty="0"/>
              <a:t> and </a:t>
            </a:r>
            <a:r>
              <a:rPr lang="en-US" b="1" dirty="0"/>
              <a:t>q</a:t>
            </a:r>
            <a:r>
              <a:rPr lang="en-US" dirty="0"/>
              <a:t> + </a:t>
            </a:r>
            <a:r>
              <a:rPr lang="en-US" b="1" dirty="0"/>
              <a:t>s</a:t>
            </a:r>
            <a:r>
              <a:rPr lang="en-US" dirty="0"/>
              <a:t>) in terms of the equation of the first line segment (</a:t>
            </a:r>
            <a:r>
              <a:rPr lang="en-US" b="1" dirty="0"/>
              <a:t>p</a:t>
            </a:r>
            <a:r>
              <a:rPr lang="en-US" dirty="0"/>
              <a:t> + </a:t>
            </a:r>
            <a:r>
              <a:rPr lang="en-US" i="1" dirty="0"/>
              <a:t>t</a:t>
            </a:r>
            <a:r>
              <a:rPr lang="en-US" dirty="0"/>
              <a:t> </a:t>
            </a:r>
            <a:r>
              <a:rPr lang="en-US" b="1" dirty="0"/>
              <a:t>r</a:t>
            </a:r>
            <a:r>
              <a:rPr lang="en-US" dirty="0"/>
              <a:t>):</a:t>
            </a:r>
          </a:p>
          <a:p>
            <a:pPr marL="0" indent="0" fontAlgn="base">
              <a:buNone/>
            </a:pPr>
            <a:r>
              <a:rPr lang="pt-BR" i="1" dirty="0"/>
              <a:t>t</a:t>
            </a:r>
            <a:r>
              <a:rPr lang="pt-BR" baseline="-25000" dirty="0"/>
              <a:t>0</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pt-BR" i="1" dirty="0"/>
              <a:t>t</a:t>
            </a:r>
            <a:r>
              <a:rPr lang="pt-BR" baseline="-25000" dirty="0"/>
              <a:t>1</a:t>
            </a:r>
            <a:r>
              <a:rPr lang="pt-BR" dirty="0"/>
              <a:t> = (</a:t>
            </a:r>
            <a:r>
              <a:rPr lang="pt-BR" b="1" dirty="0"/>
              <a:t>q</a:t>
            </a:r>
            <a:r>
              <a:rPr lang="pt-BR" dirty="0"/>
              <a:t> + </a:t>
            </a:r>
            <a:r>
              <a:rPr lang="pt-BR" b="1" dirty="0"/>
              <a:t>s</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 = </a:t>
            </a:r>
            <a:r>
              <a:rPr lang="pt-BR" i="1" dirty="0"/>
              <a:t>t</a:t>
            </a:r>
            <a:r>
              <a:rPr lang="pt-BR" baseline="-25000" dirty="0"/>
              <a:t>0</a:t>
            </a:r>
            <a:r>
              <a:rPr lang="pt-BR" dirty="0"/>
              <a:t> + </a:t>
            </a:r>
            <a:r>
              <a:rPr lang="pt-BR" b="1" dirty="0"/>
              <a:t>s</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en-US" dirty="0"/>
              <a:t>If the interval between </a:t>
            </a:r>
            <a:r>
              <a:rPr lang="en-US" i="1" dirty="0"/>
              <a:t>t</a:t>
            </a:r>
            <a:r>
              <a:rPr lang="en-US" baseline="-25000" dirty="0"/>
              <a:t>0</a:t>
            </a:r>
            <a:r>
              <a:rPr lang="en-US" dirty="0"/>
              <a:t> and </a:t>
            </a:r>
            <a:r>
              <a:rPr lang="en-US" i="1" dirty="0"/>
              <a:t>t</a:t>
            </a:r>
            <a:r>
              <a:rPr lang="en-US" baseline="-25000" dirty="0"/>
              <a:t>1</a:t>
            </a:r>
            <a:r>
              <a:rPr lang="en-US" dirty="0"/>
              <a:t> intersects the interval [0, 1] then the line segments are collinear and overlapping; otherwise they are collinear and disjoint.</a:t>
            </a:r>
          </a:p>
          <a:p>
            <a:pPr marL="0" indent="0" fontAlgn="base">
              <a:buNone/>
            </a:pPr>
            <a:r>
              <a:rPr lang="en-US" dirty="0"/>
              <a:t>Note that if </a:t>
            </a:r>
            <a:r>
              <a:rPr lang="en-US" b="1" dirty="0"/>
              <a:t>s</a:t>
            </a:r>
            <a:r>
              <a:rPr lang="en-US" dirty="0"/>
              <a:t> and </a:t>
            </a:r>
            <a:r>
              <a:rPr lang="en-US" b="1" dirty="0"/>
              <a:t>r</a:t>
            </a:r>
            <a:r>
              <a:rPr lang="en-US" dirty="0"/>
              <a:t> point in opposite directions, then </a:t>
            </a:r>
            <a:r>
              <a:rPr lang="en-US" b="1" dirty="0"/>
              <a:t>s</a:t>
            </a:r>
            <a:r>
              <a:rPr lang="en-US" dirty="0"/>
              <a:t> · </a:t>
            </a:r>
            <a:r>
              <a:rPr lang="en-US" b="1" dirty="0"/>
              <a:t>r</a:t>
            </a:r>
            <a:r>
              <a:rPr lang="en-US" dirty="0"/>
              <a:t> &lt; 0 and so the interval to be checked is [</a:t>
            </a:r>
            <a:r>
              <a:rPr lang="en-US" i="1" dirty="0"/>
              <a:t>t</a:t>
            </a:r>
            <a:r>
              <a:rPr lang="en-US" baseline="-25000" dirty="0"/>
              <a:t>1</a:t>
            </a:r>
            <a:r>
              <a:rPr lang="en-US" dirty="0"/>
              <a:t>, </a:t>
            </a:r>
            <a:r>
              <a:rPr lang="en-US" i="1" dirty="0"/>
              <a:t>t</a:t>
            </a:r>
            <a:r>
              <a:rPr lang="en-US" baseline="-25000" dirty="0"/>
              <a:t>0</a:t>
            </a:r>
            <a:r>
              <a:rPr lang="en-US" dirty="0"/>
              <a:t>] rather than [</a:t>
            </a:r>
            <a:r>
              <a:rPr lang="en-US" i="1" dirty="0"/>
              <a:t>t</a:t>
            </a:r>
            <a:r>
              <a:rPr lang="en-US" baseline="-25000" dirty="0"/>
              <a:t>0</a:t>
            </a:r>
            <a:r>
              <a:rPr lang="en-US" dirty="0"/>
              <a:t>, </a:t>
            </a:r>
            <a:r>
              <a:rPr lang="en-US" i="1" dirty="0"/>
              <a:t>t</a:t>
            </a:r>
            <a:r>
              <a:rPr lang="en-US" baseline="-25000" dirty="0"/>
              <a:t>1</a:t>
            </a:r>
            <a:r>
              <a:rPr lang="en-US" dirty="0"/>
              <a:t>].</a:t>
            </a:r>
          </a:p>
          <a:p>
            <a:pPr marL="0" indent="0" fontAlgn="base">
              <a:buNone/>
            </a:pPr>
            <a:endParaRPr lang="pt-BR" dirty="0"/>
          </a:p>
          <a:p>
            <a:pPr marL="0" indent="0">
              <a:buNone/>
            </a:pPr>
            <a:endParaRPr lang="en-US" dirty="0"/>
          </a:p>
        </p:txBody>
      </p:sp>
    </p:spTree>
    <p:extLst>
      <p:ext uri="{BB962C8B-B14F-4D97-AF65-F5344CB8AC3E}">
        <p14:creationId xmlns:p14="http://schemas.microsoft.com/office/powerpoint/2010/main" val="34227655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parallel and non-intersecting?</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a:t>
            </a:r>
            <a:r>
              <a:rPr lang="en-US" b="1" dirty="0"/>
              <a:t>q</a:t>
            </a:r>
            <a:r>
              <a:rPr lang="en-US" dirty="0"/>
              <a:t> − </a:t>
            </a:r>
            <a:r>
              <a:rPr lang="en-US" b="1" dirty="0"/>
              <a:t>p</a:t>
            </a:r>
            <a:r>
              <a:rPr lang="en-US" dirty="0"/>
              <a:t>) × </a:t>
            </a:r>
            <a:r>
              <a:rPr lang="en-US" b="1" dirty="0"/>
              <a:t>r</a:t>
            </a:r>
            <a:r>
              <a:rPr lang="en-US" dirty="0"/>
              <a:t> ≠ 0, then the two lines are parallel and non-intersecting</a:t>
            </a:r>
          </a:p>
        </p:txBody>
      </p:sp>
    </p:spTree>
    <p:extLst>
      <p:ext uri="{BB962C8B-B14F-4D97-AF65-F5344CB8AC3E}">
        <p14:creationId xmlns:p14="http://schemas.microsoft.com/office/powerpoint/2010/main" val="248962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they intersect?</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0 ≤ </a:t>
            </a:r>
            <a:r>
              <a:rPr lang="en-US" i="1" dirty="0"/>
              <a:t>t</a:t>
            </a:r>
            <a:r>
              <a:rPr lang="en-US" dirty="0"/>
              <a:t> ≤ 1 and 0 ≤ </a:t>
            </a:r>
            <a:r>
              <a:rPr lang="en-US" i="1" dirty="0"/>
              <a:t>u</a:t>
            </a:r>
            <a:r>
              <a:rPr lang="en-US" dirty="0"/>
              <a:t> ≤ 1, the two line segments meet at the point </a:t>
            </a: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 </a:t>
            </a:r>
            <a:r>
              <a:rPr lang="en-US" dirty="0"/>
              <a:t>Otherwise, the two line segments are not parallel but do not intersect.</a:t>
            </a:r>
          </a:p>
          <a:p>
            <a:pPr marL="0" indent="0">
              <a:buNone/>
            </a:pPr>
            <a:r>
              <a:rPr lang="en-US" dirty="0"/>
              <a:t>Credit: this method is the 2-dimensional specialization of the 3D line intersection algorithm from the article "Intersection of two lines in three-space" by Ronald Goldman, published in </a:t>
            </a:r>
            <a:r>
              <a:rPr lang="en-US" i="1" dirty="0"/>
              <a:t>Graphics Gems</a:t>
            </a:r>
            <a:r>
              <a:rPr lang="en-US" dirty="0"/>
              <a:t>, page 304. In three dimensions, the usual case is that the lines are skew (neither parallel nor intersecting) in which case the method gives the points of closest approach of the two lines.</a:t>
            </a:r>
          </a:p>
        </p:txBody>
      </p:sp>
    </p:spTree>
    <p:extLst>
      <p:ext uri="{BB962C8B-B14F-4D97-AF65-F5344CB8AC3E}">
        <p14:creationId xmlns:p14="http://schemas.microsoft.com/office/powerpoint/2010/main" val="14673291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Intersections at the end-points of the path</a:t>
            </a:r>
          </a:p>
        </p:txBody>
      </p:sp>
      <p:sp>
        <p:nvSpPr>
          <p:cNvPr id="3" name="Content Placeholder 2"/>
          <p:cNvSpPr>
            <a:spLocks noGrp="1"/>
          </p:cNvSpPr>
          <p:nvPr>
            <p:ph idx="1"/>
          </p:nvPr>
        </p:nvSpPr>
        <p:spPr>
          <a:xfrm>
            <a:off x="838200" y="1825625"/>
            <a:ext cx="4933620" cy="4351338"/>
          </a:xfrm>
        </p:spPr>
        <p:txBody>
          <a:bodyPr>
            <a:normAutofit lnSpcReduction="10000"/>
          </a:bodyPr>
          <a:lstStyle/>
          <a:p>
            <a:pPr marL="0" indent="0">
              <a:buNone/>
            </a:pPr>
            <a:r>
              <a:rPr lang="en-US" dirty="0"/>
              <a:t>If intersections occur at the end-points of a path segment, then results can be ambiguous because t = 0 or t=1.  In these cases, can have weird situations if we omit this, e.g. the following:</a:t>
            </a:r>
          </a:p>
          <a:p>
            <a:pPr marL="0" indent="0">
              <a:buNone/>
            </a:pPr>
            <a:r>
              <a:rPr lang="en-US" dirty="0"/>
              <a:t>((0&lt;t).*(1&gt;t).*(0&lt;u).*(1&gt;u));</a:t>
            </a:r>
          </a:p>
          <a:p>
            <a:pPr marL="0" indent="0">
              <a:buNone/>
            </a:pPr>
            <a:r>
              <a:rPr lang="en-US" dirty="0"/>
              <a:t>The result of this condition is that NO intersection would be detected</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135200" y="1751169"/>
            <a:ext cx="5334000" cy="4000500"/>
          </a:xfrm>
          <a:prstGeom prst="rect">
            <a:avLst/>
          </a:prstGeom>
        </p:spPr>
      </p:pic>
    </p:spTree>
    <p:extLst>
      <p:ext uri="{BB962C8B-B14F-4D97-AF65-F5344CB8AC3E}">
        <p14:creationId xmlns:p14="http://schemas.microsoft.com/office/powerpoint/2010/main" val="3487792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correct the t-range, then the intersection is found</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960778" y="2311400"/>
            <a:ext cx="5334000" cy="4000500"/>
          </a:xfrm>
          <a:prstGeom prst="rect">
            <a:avLst/>
          </a:prstGeom>
        </p:spPr>
      </p:pic>
    </p:spTree>
    <p:extLst>
      <p:ext uri="{BB962C8B-B14F-4D97-AF65-F5344CB8AC3E}">
        <p14:creationId xmlns:p14="http://schemas.microsoft.com/office/powerpoint/2010/main" val="29292208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Similarly, this form with the u range not including 0 or 1 can miss paths that barely hit the sensor at start or end</a:t>
            </a:r>
          </a:p>
        </p:txBody>
      </p:sp>
      <p:sp>
        <p:nvSpPr>
          <p:cNvPr id="3" name="Content Placeholder 2"/>
          <p:cNvSpPr>
            <a:spLocks noGrp="1"/>
          </p:cNvSpPr>
          <p:nvPr>
            <p:ph idx="1"/>
          </p:nvPr>
        </p:nvSpPr>
        <p:spPr/>
        <p:txBody>
          <a:bodyPr/>
          <a:lstStyle/>
          <a:p>
            <a:pPr marL="0" indent="0">
              <a:buNone/>
            </a:pPr>
            <a:r>
              <a:rPr lang="en-US" dirty="0"/>
              <a:t>Missing the origin is a particularly bad error as it would cause one to miss overlapping paths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8200" y="2818812"/>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91570"/>
            <a:ext cx="5334000" cy="4000500"/>
          </a:xfrm>
          <a:prstGeom prst="rect">
            <a:avLst/>
          </a:prstGeom>
        </p:spPr>
      </p:pic>
    </p:spTree>
    <p:extLst>
      <p:ext uri="{BB962C8B-B14F-4D97-AF65-F5344CB8AC3E}">
        <p14:creationId xmlns:p14="http://schemas.microsoft.com/office/powerpoint/2010/main" val="1320410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Here’s the correct result</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3527" y="2570429"/>
            <a:ext cx="5334000" cy="40005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6000" y="2570429"/>
            <a:ext cx="5334000" cy="4000500"/>
          </a:xfrm>
          <a:prstGeom prst="rect">
            <a:avLst/>
          </a:prstGeom>
        </p:spPr>
      </p:pic>
    </p:spTree>
    <p:extLst>
      <p:ext uri="{BB962C8B-B14F-4D97-AF65-F5344CB8AC3E}">
        <p14:creationId xmlns:p14="http://schemas.microsoft.com/office/powerpoint/2010/main" val="37208307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A simple example</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73507" y="1460464"/>
            <a:ext cx="5334000" cy="4000500"/>
          </a:xfrm>
          <a:prstGeom prst="rect">
            <a:avLst/>
          </a:prstGeom>
        </p:spPr>
      </p:pic>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Simple test 1 - a simple intersection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100">
                <a:solidFill>
                  <a:srgbClr val="A020F0"/>
                </a:solidFill>
                <a:effectLst/>
                <a:latin typeface="Courier New" panose="02070309020205020404" pitchFamily="49" charset="0"/>
                <a:ea typeface="Calibri" panose="020F0502020204030204" pitchFamily="34" charset="0"/>
                <a:cs typeface="Times New Roman" panose="02020603050405020304" pitchFamily="18" charset="0"/>
              </a:rPr>
              <a:t>'Simple intersection result: \n'</a:t>
            </a: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 = [0 10; 10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sensor_vector = [2 1; 5 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fig_debugging = 2343;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[distance,location] = </a:t>
            </a:r>
            <a:r>
              <a:rPr lang="en-US" sz="1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fcn_Path_findProjectionHitOntoPath(path,sensor_vector,fig_debugging);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print_results(distance,location);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spTree>
    <p:extLst>
      <p:ext uri="{BB962C8B-B14F-4D97-AF65-F5344CB8AC3E}">
        <p14:creationId xmlns:p14="http://schemas.microsoft.com/office/powerpoint/2010/main" val="22522571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Not intersecting</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2 - no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'No intersection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[-4 10; 2 10];</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9625" y="1528022"/>
            <a:ext cx="5334000" cy="4000500"/>
          </a:xfrm>
          <a:prstGeom prst="rect">
            <a:avLst/>
          </a:prstGeom>
        </p:spPr>
      </p:pic>
    </p:spTree>
    <p:extLst>
      <p:ext uri="{BB962C8B-B14F-4D97-AF65-F5344CB8AC3E}">
        <p14:creationId xmlns:p14="http://schemas.microsoft.com/office/powerpoint/2010/main" val="5109107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 Multiple line segments</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3 - multiple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'Multiple intersections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[0 10; 10 10; 0 6; 10 6; 0 2];</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19800" y="1528022"/>
            <a:ext cx="5334000" cy="4000500"/>
          </a:xfrm>
          <a:prstGeom prst="rect">
            <a:avLst/>
          </a:prstGeom>
        </p:spPr>
      </p:pic>
    </p:spTree>
    <p:extLst>
      <p:ext uri="{BB962C8B-B14F-4D97-AF65-F5344CB8AC3E}">
        <p14:creationId xmlns:p14="http://schemas.microsoft.com/office/powerpoint/2010/main" val="1459124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6495D">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B09755-A455-4CBB-BEFE-0F04645B948F}"/>
              </a:ext>
            </a:extLst>
          </p:cNvPr>
          <p:cNvSpPr>
            <a:spLocks noGrp="1"/>
          </p:cNvSpPr>
          <p:nvPr>
            <p:ph type="title"/>
          </p:nvPr>
        </p:nvSpPr>
        <p:spPr>
          <a:xfrm>
            <a:off x="524256" y="4767072"/>
            <a:ext cx="6594189" cy="1625210"/>
          </a:xfrm>
        </p:spPr>
        <p:txBody>
          <a:bodyPr>
            <a:normAutofit/>
          </a:bodyPr>
          <a:lstStyle/>
          <a:p>
            <a:pPr algn="r"/>
            <a:r>
              <a:rPr lang="en-US" sz="3700">
                <a:solidFill>
                  <a:srgbClr val="FFFFFF"/>
                </a:solidFill>
              </a:rPr>
              <a:t>The station of a path is the location in terms of the s-coordinate along a path</a:t>
            </a:r>
          </a:p>
        </p:txBody>
      </p:sp>
      <p:pic>
        <p:nvPicPr>
          <p:cNvPr id="1026" name="Picture 2" descr="Washington State Wants to Stop Theft of Mile 420 Signs. Its Solution? Mile  419.9. - The New York Times">
            <a:extLst>
              <a:ext uri="{FF2B5EF4-FFF2-40B4-BE49-F238E27FC236}">
                <a16:creationId xmlns:a16="http://schemas.microsoft.com/office/drawing/2014/main" id="{62DA5D23-500A-4E69-A8EC-47049A6DD7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91043F9-359D-4DB2-8106-7FB9415326D3}"/>
              </a:ext>
            </a:extLst>
          </p:cNvPr>
          <p:cNvSpPr>
            <a:spLocks noGrp="1"/>
          </p:cNvSpPr>
          <p:nvPr>
            <p:ph idx="1"/>
          </p:nvPr>
        </p:nvSpPr>
        <p:spPr>
          <a:xfrm>
            <a:off x="8029319" y="917725"/>
            <a:ext cx="3424739" cy="4852362"/>
          </a:xfrm>
        </p:spPr>
        <p:txBody>
          <a:bodyPr anchor="ctr">
            <a:normAutofit/>
          </a:bodyPr>
          <a:lstStyle/>
          <a:p>
            <a:pPr marL="0" indent="0">
              <a:buNone/>
            </a:pPr>
            <a:r>
              <a:rPr lang="en-US" sz="2000" dirty="0">
                <a:solidFill>
                  <a:srgbClr val="FFFFFF"/>
                </a:solidFill>
              </a:rPr>
              <a:t>For example, mile markers on a road are a station type of measurement; they do not represent distance to a specific point, but rather represent how far along a road someone has traveled relative to some start location and independent of the curvature of the road. </a:t>
            </a:r>
            <a:br>
              <a:rPr lang="en-US" sz="2000" dirty="0">
                <a:solidFill>
                  <a:srgbClr val="FFFFFF"/>
                </a:solidFill>
              </a:rPr>
            </a:br>
            <a:br>
              <a:rPr lang="en-US" sz="2000" dirty="0">
                <a:solidFill>
                  <a:srgbClr val="FFFFFF"/>
                </a:solidFill>
              </a:rPr>
            </a:br>
            <a:r>
              <a:rPr lang="en-US" sz="2000" dirty="0">
                <a:solidFill>
                  <a:srgbClr val="FFFFFF"/>
                </a:solidFill>
              </a:rPr>
              <a:t>In this case, the station is “39 miles”. </a:t>
            </a:r>
          </a:p>
          <a:p>
            <a:pPr marL="0" indent="0">
              <a:buNone/>
            </a:pPr>
            <a:r>
              <a:rPr lang="en-US" sz="2000" dirty="0">
                <a:solidFill>
                  <a:srgbClr val="FFFFFF"/>
                </a:solidFill>
              </a:rPr>
              <a:t>For our work, we nearly always measure station in meters.</a:t>
            </a:r>
          </a:p>
        </p:txBody>
      </p:sp>
    </p:spTree>
    <p:extLst>
      <p:ext uri="{BB962C8B-B14F-4D97-AF65-F5344CB8AC3E}">
        <p14:creationId xmlns:p14="http://schemas.microsoft.com/office/powerpoint/2010/main" val="2247033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In some applications, the “length” of the sensor vector is irrelevant. One simply wants to know any location, in any direction, where an intersection could occur.</a:t>
            </a:r>
          </a:p>
        </p:txBody>
      </p:sp>
      <p:sp>
        <p:nvSpPr>
          <p:cNvPr id="3" name="Content Placeholder 2"/>
          <p:cNvSpPr>
            <a:spLocks noGrp="1"/>
          </p:cNvSpPr>
          <p:nvPr>
            <p:ph idx="1"/>
          </p:nvPr>
        </p:nvSpPr>
        <p:spPr/>
        <p:txBody>
          <a:bodyPr>
            <a:normAutofit/>
          </a:bodyPr>
          <a:lstStyle/>
          <a:p>
            <a:pPr marL="0" indent="0">
              <a:buNone/>
            </a:pPr>
            <a:r>
              <a:rPr lang="en-US" sz="1600" dirty="0"/>
              <a:t>The </a:t>
            </a:r>
            <a:r>
              <a:rPr lang="en-US" sz="1600" dirty="0" err="1">
                <a:solidFill>
                  <a:srgbClr val="228B22"/>
                </a:solidFill>
                <a:latin typeface="Courier New" panose="02070309020205020404" pitchFamily="49" charset="0"/>
              </a:rPr>
              <a:t>flag_search_type</a:t>
            </a:r>
            <a:r>
              <a:rPr lang="en-US" sz="1600" dirty="0">
                <a:solidFill>
                  <a:srgbClr val="228B22"/>
                </a:solidFill>
                <a:latin typeface="Courier New" panose="02070309020205020404" pitchFamily="49" charset="0"/>
              </a:rPr>
              <a:t> </a:t>
            </a:r>
            <a:r>
              <a:rPr lang="en-US" sz="1600" dirty="0"/>
              <a:t>variable can be set to 1 (instead of 0, default) to specify that any intersection will work. Here’s an example with a sensor vector of length 2. If an “unlimited” search is used, a hit is detected with either positive or negative distance.</a:t>
            </a:r>
          </a:p>
        </p:txBody>
      </p:sp>
      <p:sp>
        <p:nvSpPr>
          <p:cNvPr id="4" name="TextBox 3"/>
          <p:cNvSpPr txBox="1"/>
          <p:nvPr/>
        </p:nvSpPr>
        <p:spPr>
          <a:xfrm>
            <a:off x="1094109"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0</a:t>
            </a:r>
            <a:endParaRPr lang="en-US" dirty="0"/>
          </a:p>
        </p:txBody>
      </p:sp>
      <p:sp>
        <p:nvSpPr>
          <p:cNvPr id="5" name="TextBox 4"/>
          <p:cNvSpPr txBox="1"/>
          <p:nvPr/>
        </p:nvSpPr>
        <p:spPr>
          <a:xfrm>
            <a:off x="7537193"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1</a:t>
            </a:r>
            <a:endParaRPr lang="en-US" dirty="0"/>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22373" y="2452494"/>
            <a:ext cx="2806187" cy="2104640"/>
          </a:xfrm>
          <a:prstGeom prst="rect">
            <a:avLst/>
          </a:prstGeom>
        </p:spPr>
      </p:pic>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611932" y="2452494"/>
            <a:ext cx="2804160" cy="2103120"/>
          </a:xfrm>
          <a:prstGeom prst="rect">
            <a:avLst/>
          </a:prstGeom>
        </p:spPr>
      </p:pic>
      <p:pic>
        <p:nvPicPr>
          <p:cNvPr id="8" name="Picture 7"/>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06028" y="3832958"/>
            <a:ext cx="2804160" cy="210312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456002" y="3832958"/>
            <a:ext cx="2804160" cy="2103120"/>
          </a:xfrm>
          <a:prstGeom prst="rect">
            <a:avLst/>
          </a:prstGeom>
        </p:spPr>
      </p:pic>
    </p:spTree>
    <p:extLst>
      <p:ext uri="{BB962C8B-B14F-4D97-AF65-F5344CB8AC3E}">
        <p14:creationId xmlns:p14="http://schemas.microsoft.com/office/powerpoint/2010/main" val="15320847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Snapping a point onto a path</a:t>
            </a:r>
          </a:p>
        </p:txBody>
      </p:sp>
    </p:spTree>
    <p:extLst>
      <p:ext uri="{BB962C8B-B14F-4D97-AF65-F5344CB8AC3E}">
        <p14:creationId xmlns:p14="http://schemas.microsoft.com/office/powerpoint/2010/main" val="36329649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93CD-7D00-4B69-ACBF-40FEB909D4EB}"/>
              </a:ext>
            </a:extLst>
          </p:cNvPr>
          <p:cNvSpPr>
            <a:spLocks noGrp="1"/>
          </p:cNvSpPr>
          <p:nvPr>
            <p:ph type="title"/>
          </p:nvPr>
        </p:nvSpPr>
        <p:spPr/>
        <p:txBody>
          <a:bodyPr/>
          <a:lstStyle/>
          <a:p>
            <a:r>
              <a:rPr lang="en-US" dirty="0"/>
              <a:t>One of the basic path operations is snapping from a query point onto a path</a:t>
            </a:r>
          </a:p>
        </p:txBody>
      </p:sp>
      <p:sp>
        <p:nvSpPr>
          <p:cNvPr id="4" name="TextBox 3">
            <a:extLst>
              <a:ext uri="{FF2B5EF4-FFF2-40B4-BE49-F238E27FC236}">
                <a16:creationId xmlns:a16="http://schemas.microsoft.com/office/drawing/2014/main" id="{CF90DE67-9714-49C8-A2C2-64D6B10BF9AF}"/>
              </a:ext>
            </a:extLst>
          </p:cNvPr>
          <p:cNvSpPr txBox="1"/>
          <p:nvPr/>
        </p:nvSpPr>
        <p:spPr>
          <a:xfrm>
            <a:off x="838200" y="1848254"/>
            <a:ext cx="4309353" cy="4524315"/>
          </a:xfrm>
          <a:prstGeom prst="rect">
            <a:avLst/>
          </a:prstGeom>
          <a:noFill/>
        </p:spPr>
        <p:txBody>
          <a:bodyPr wrap="square" rtlCol="0">
            <a:spAutoFit/>
          </a:bodyPr>
          <a:lstStyle/>
          <a:p>
            <a:r>
              <a:rPr lang="en-US" dirty="0"/>
              <a:t>The goal is to find the point ON A PATH that is “closest” to the </a:t>
            </a:r>
            <a:r>
              <a:rPr lang="en-US" dirty="0">
                <a:solidFill>
                  <a:srgbClr val="92D050"/>
                </a:solidFill>
              </a:rPr>
              <a:t>query point</a:t>
            </a:r>
            <a:r>
              <a:rPr lang="en-US" dirty="0"/>
              <a:t>. </a:t>
            </a:r>
            <a:br>
              <a:rPr lang="en-US" dirty="0"/>
            </a:br>
            <a:br>
              <a:rPr lang="en-US" dirty="0"/>
            </a:br>
            <a:r>
              <a:rPr lang="en-US" dirty="0"/>
              <a:t>One way to do this is to find </a:t>
            </a:r>
            <a:r>
              <a:rPr lang="en-US" dirty="0">
                <a:solidFill>
                  <a:srgbClr val="0070C0"/>
                </a:solidFill>
              </a:rPr>
              <a:t>the closest vertex on a path to a query point</a:t>
            </a:r>
            <a:r>
              <a:rPr lang="en-US" dirty="0"/>
              <a:t>. </a:t>
            </a:r>
            <a:br>
              <a:rPr lang="en-US" dirty="0"/>
            </a:br>
            <a:br>
              <a:rPr lang="en-US" dirty="0"/>
            </a:br>
            <a:r>
              <a:rPr lang="en-US" dirty="0"/>
              <a:t>That closest vertex is </a:t>
            </a:r>
            <a:r>
              <a:rPr lang="en-US" dirty="0">
                <a:solidFill>
                  <a:srgbClr val="7030A0"/>
                </a:solidFill>
              </a:rPr>
              <a:t>connected to 1 or 2 other points</a:t>
            </a:r>
            <a:r>
              <a:rPr lang="en-US" dirty="0"/>
              <a:t>. </a:t>
            </a:r>
          </a:p>
          <a:p>
            <a:endParaRPr lang="en-US" dirty="0"/>
          </a:p>
          <a:p>
            <a:r>
              <a:rPr lang="en-US" dirty="0"/>
              <a:t>If 2 points, we then check </a:t>
            </a:r>
            <a:r>
              <a:rPr lang="en-US" dirty="0">
                <a:solidFill>
                  <a:srgbClr val="00B0F0"/>
                </a:solidFill>
              </a:rPr>
              <a:t>which of these 2 points is closest</a:t>
            </a:r>
            <a:r>
              <a:rPr lang="en-US" dirty="0"/>
              <a:t> to the query point, </a:t>
            </a:r>
          </a:p>
          <a:p>
            <a:endParaRPr lang="en-US" dirty="0"/>
          </a:p>
          <a:p>
            <a:r>
              <a:rPr lang="en-US" dirty="0"/>
              <a:t>and use that to </a:t>
            </a:r>
            <a:r>
              <a:rPr lang="en-US" dirty="0">
                <a:solidFill>
                  <a:srgbClr val="FFC000"/>
                </a:solidFill>
              </a:rPr>
              <a:t>define a segment</a:t>
            </a:r>
            <a:r>
              <a:rPr lang="en-US" dirty="0"/>
              <a:t>. </a:t>
            </a:r>
            <a:br>
              <a:rPr lang="en-US" dirty="0"/>
            </a:br>
            <a:br>
              <a:rPr lang="en-US" dirty="0"/>
            </a:br>
            <a:r>
              <a:rPr lang="en-US" dirty="0"/>
              <a:t>We </a:t>
            </a:r>
            <a:r>
              <a:rPr lang="en-US" dirty="0">
                <a:solidFill>
                  <a:srgbClr val="00B050"/>
                </a:solidFill>
              </a:rPr>
              <a:t>then project </a:t>
            </a:r>
            <a:r>
              <a:rPr lang="en-US" dirty="0"/>
              <a:t>from that segment to the query point.</a:t>
            </a:r>
          </a:p>
        </p:txBody>
      </p:sp>
      <p:pic>
        <p:nvPicPr>
          <p:cNvPr id="5" name="Picture 4">
            <a:extLst>
              <a:ext uri="{FF2B5EF4-FFF2-40B4-BE49-F238E27FC236}">
                <a16:creationId xmlns:a16="http://schemas.microsoft.com/office/drawing/2014/main" id="{60F1F640-F457-4387-B8B7-3EC8CB6C0C43}"/>
              </a:ext>
            </a:extLst>
          </p:cNvPr>
          <p:cNvPicPr>
            <a:picLocks noChangeAspect="1"/>
          </p:cNvPicPr>
          <p:nvPr/>
        </p:nvPicPr>
        <p:blipFill>
          <a:blip r:embed="rId2"/>
          <a:stretch>
            <a:fillRect/>
          </a:stretch>
        </p:blipFill>
        <p:spPr>
          <a:xfrm>
            <a:off x="5677800" y="2017647"/>
            <a:ext cx="5676000" cy="4262400"/>
          </a:xfrm>
          <a:prstGeom prst="rect">
            <a:avLst/>
          </a:prstGeom>
        </p:spPr>
      </p:pic>
      <p:cxnSp>
        <p:nvCxnSpPr>
          <p:cNvPr id="7" name="Straight Arrow Connector 6">
            <a:extLst>
              <a:ext uri="{FF2B5EF4-FFF2-40B4-BE49-F238E27FC236}">
                <a16:creationId xmlns:a16="http://schemas.microsoft.com/office/drawing/2014/main" id="{9BD26A54-B576-4CC0-BE7F-A2CE1FB37879}"/>
              </a:ext>
            </a:extLst>
          </p:cNvPr>
          <p:cNvCxnSpPr/>
          <p:nvPr/>
        </p:nvCxnSpPr>
        <p:spPr>
          <a:xfrm>
            <a:off x="4054642" y="3128211"/>
            <a:ext cx="3465095" cy="55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2488BFF-E774-4258-8342-3A9416CE1158}"/>
              </a:ext>
            </a:extLst>
          </p:cNvPr>
          <p:cNvCxnSpPr/>
          <p:nvPr/>
        </p:nvCxnSpPr>
        <p:spPr>
          <a:xfrm>
            <a:off x="4795736" y="3681663"/>
            <a:ext cx="2169268" cy="100706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620158-58C4-429F-8323-D2EAF8D2AF49}"/>
              </a:ext>
            </a:extLst>
          </p:cNvPr>
          <p:cNvCxnSpPr>
            <a:cxnSpLocks/>
          </p:cNvCxnSpPr>
          <p:nvPr/>
        </p:nvCxnSpPr>
        <p:spPr>
          <a:xfrm>
            <a:off x="4795736" y="3694913"/>
            <a:ext cx="3602306" cy="45393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0B40DC6-036F-4AD6-8D74-2913FD287BDD}"/>
              </a:ext>
            </a:extLst>
          </p:cNvPr>
          <p:cNvCxnSpPr>
            <a:cxnSpLocks/>
          </p:cNvCxnSpPr>
          <p:nvPr/>
        </p:nvCxnSpPr>
        <p:spPr>
          <a:xfrm>
            <a:off x="3945252" y="2302828"/>
            <a:ext cx="4356537" cy="80928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365218-1A5B-4D68-B76C-A189D07A4FB2}"/>
              </a:ext>
            </a:extLst>
          </p:cNvPr>
          <p:cNvCxnSpPr>
            <a:cxnSpLocks/>
          </p:cNvCxnSpPr>
          <p:nvPr/>
        </p:nvCxnSpPr>
        <p:spPr>
          <a:xfrm flipV="1">
            <a:off x="5000273" y="4306413"/>
            <a:ext cx="3515527" cy="25534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7070E0-9705-458A-9EA2-B2DB5FC1FF63}"/>
              </a:ext>
            </a:extLst>
          </p:cNvPr>
          <p:cNvCxnSpPr>
            <a:cxnSpLocks/>
          </p:cNvCxnSpPr>
          <p:nvPr/>
        </p:nvCxnSpPr>
        <p:spPr>
          <a:xfrm>
            <a:off x="7707035" y="3833844"/>
            <a:ext cx="809702" cy="345594"/>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57B9DF2-7BBB-49C4-9413-999D6BCF1C87}"/>
              </a:ext>
            </a:extLst>
          </p:cNvPr>
          <p:cNvCxnSpPr/>
          <p:nvPr/>
        </p:nvCxnSpPr>
        <p:spPr>
          <a:xfrm flipH="1">
            <a:off x="4125762" y="3979454"/>
            <a:ext cx="3912270" cy="126865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365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fontScale="90000"/>
          </a:bodyPr>
          <a:lstStyle/>
          <a:p>
            <a:r>
              <a:rPr lang="en-US" dirty="0"/>
              <a:t>This functionality is implemented in the MATLAB function: </a:t>
            </a:r>
            <a:r>
              <a:rPr lang="en-US" dirty="0" err="1"/>
              <a:t>fcn_Path_snapPointOntoPath</a:t>
            </a:r>
            <a:endParaRPr lang="en-US" dirty="0"/>
          </a:p>
        </p:txBody>
      </p:sp>
      <p:sp>
        <p:nvSpPr>
          <p:cNvPr id="4" name="Text Box 1">
            <a:extLst>
              <a:ext uri="{FF2B5EF4-FFF2-40B4-BE49-F238E27FC236}">
                <a16:creationId xmlns:a16="http://schemas.microsoft.com/office/drawing/2014/main" id="{45903F15-779F-4A8C-B25D-7216D1E6EF18}"/>
              </a:ext>
            </a:extLst>
          </p:cNvPr>
          <p:cNvSpPr txBox="1"/>
          <p:nvPr/>
        </p:nvSpPr>
        <p:spPr>
          <a:xfrm>
            <a:off x="838200" y="1690688"/>
            <a:ext cx="5967730" cy="326632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1.2 - works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[1.4 1.3];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query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0.5 0.2; 0.9 0.9; 1.5 0.6; 3 0];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an 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Convert to SXY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112;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figure 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fcn_Path_snapPointOntoPath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a:t>
            </a:r>
            <a:r>
              <a:rPr lang="en-US" sz="900" dirty="0" err="1">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 is: %.2f\n'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7BE9A70-F122-4911-8D62-1B6C8DA67341}"/>
              </a:ext>
            </a:extLst>
          </p:cNvPr>
          <p:cNvSpPr txBox="1"/>
          <p:nvPr/>
        </p:nvSpPr>
        <p:spPr>
          <a:xfrm>
            <a:off x="3822065" y="5091642"/>
            <a:ext cx="6107441" cy="1384995"/>
          </a:xfrm>
          <a:prstGeom prst="rect">
            <a:avLst/>
          </a:prstGeom>
          <a:solidFill>
            <a:schemeClr val="accent1">
              <a:lumMod val="40000"/>
              <a:lumOff val="60000"/>
            </a:schemeClr>
          </a:solidFill>
        </p:spPr>
        <p:txBody>
          <a:bodyPr wrap="none" rtlCol="0">
            <a:spAutoFit/>
          </a:bodyPr>
          <a:lstStyle/>
          <a:p>
            <a:r>
              <a:rPr lang="en-US" sz="1400" dirty="0"/>
              <a:t>(</a:t>
            </a:r>
            <a:r>
              <a:rPr lang="en-US" sz="1400" dirty="0" err="1"/>
              <a:t>Worspace</a:t>
            </a:r>
            <a:r>
              <a:rPr lang="en-US" sz="1400" dirty="0"/>
              <a:t> shows)</a:t>
            </a:r>
          </a:p>
          <a:p>
            <a:r>
              <a:rPr lang="en-US" sz="1400" dirty="0"/>
              <a:t>Figure: 112</a:t>
            </a:r>
          </a:p>
          <a:p>
            <a:r>
              <a:rPr lang="en-US" sz="1400" dirty="0"/>
              <a:t>		 Closest point is: 1.14 0.78 </a:t>
            </a:r>
          </a:p>
          <a:p>
            <a:r>
              <a:rPr lang="en-US" sz="1400" dirty="0"/>
              <a:t>		 Matched to the path segment given by indices 3 and 4, </a:t>
            </a:r>
          </a:p>
          <a:p>
            <a:r>
              <a:rPr lang="en-US" sz="1400" dirty="0"/>
              <a:t>		 S-coordinate is: 1.61, </a:t>
            </a:r>
          </a:p>
          <a:p>
            <a:r>
              <a:rPr lang="en-US" sz="1400" dirty="0"/>
              <a:t>		 </a:t>
            </a:r>
            <a:r>
              <a:rPr lang="en-US" sz="1400" dirty="0" err="1"/>
              <a:t>percent_along_length</a:t>
            </a:r>
            <a:r>
              <a:rPr lang="en-US" sz="1400" dirty="0"/>
              <a:t> is: 0.40</a:t>
            </a:r>
          </a:p>
        </p:txBody>
      </p:sp>
      <p:pic>
        <p:nvPicPr>
          <p:cNvPr id="6" name="Picture 5">
            <a:extLst>
              <a:ext uri="{FF2B5EF4-FFF2-40B4-BE49-F238E27FC236}">
                <a16:creationId xmlns:a16="http://schemas.microsoft.com/office/drawing/2014/main" id="{1ECB1D1E-0677-4F9D-9506-FB015202F19A}"/>
              </a:ext>
            </a:extLst>
          </p:cNvPr>
          <p:cNvPicPr>
            <a:picLocks noChangeAspect="1"/>
          </p:cNvPicPr>
          <p:nvPr/>
        </p:nvPicPr>
        <p:blipFill>
          <a:blip r:embed="rId2"/>
          <a:stretch>
            <a:fillRect/>
          </a:stretch>
        </p:blipFill>
        <p:spPr>
          <a:xfrm>
            <a:off x="7399958" y="1636379"/>
            <a:ext cx="4494218" cy="3374939"/>
          </a:xfrm>
          <a:prstGeom prst="rect">
            <a:avLst/>
          </a:prstGeom>
        </p:spPr>
      </p:pic>
    </p:spTree>
    <p:extLst>
      <p:ext uri="{BB962C8B-B14F-4D97-AF65-F5344CB8AC3E}">
        <p14:creationId xmlns:p14="http://schemas.microsoft.com/office/powerpoint/2010/main" val="21743140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a:bodyPr>
          <a:lstStyle/>
          <a:p>
            <a:r>
              <a:rPr lang="en-US" dirty="0"/>
              <a:t>This breaks if the nearest segment is not the one with two closest endpoints</a:t>
            </a:r>
          </a:p>
        </p:txBody>
      </p:sp>
      <p:sp>
        <p:nvSpPr>
          <p:cNvPr id="5" name="TextBox 4">
            <a:extLst>
              <a:ext uri="{FF2B5EF4-FFF2-40B4-BE49-F238E27FC236}">
                <a16:creationId xmlns:a16="http://schemas.microsoft.com/office/drawing/2014/main" id="{17BE9A70-F122-4911-8D62-1B6C8DA67341}"/>
              </a:ext>
            </a:extLst>
          </p:cNvPr>
          <p:cNvSpPr txBox="1"/>
          <p:nvPr/>
        </p:nvSpPr>
        <p:spPr>
          <a:xfrm>
            <a:off x="5246359" y="5566615"/>
            <a:ext cx="6107441" cy="1169551"/>
          </a:xfrm>
          <a:prstGeom prst="rect">
            <a:avLst/>
          </a:prstGeom>
          <a:solidFill>
            <a:schemeClr val="accent1">
              <a:lumMod val="40000"/>
              <a:lumOff val="60000"/>
            </a:schemeClr>
          </a:solidFill>
        </p:spPr>
        <p:txBody>
          <a:bodyPr wrap="none" rtlCol="0">
            <a:spAutoFit/>
          </a:bodyPr>
          <a:lstStyle/>
          <a:p>
            <a:r>
              <a:rPr lang="en-US" sz="1400" dirty="0"/>
              <a:t>Figure: 113</a:t>
            </a:r>
          </a:p>
          <a:p>
            <a:r>
              <a:rPr lang="en-US" sz="1400" dirty="0"/>
              <a:t>		 Closest point is: 1.09 1.23 </a:t>
            </a:r>
          </a:p>
          <a:p>
            <a:r>
              <a:rPr lang="en-US" sz="1400" dirty="0"/>
              <a:t>		 Matched to the path segment given by indices 2 and 3, </a:t>
            </a:r>
          </a:p>
          <a:p>
            <a:r>
              <a:rPr lang="en-US" sz="1400" dirty="0"/>
              <a:t>		 S-coordinate is: 1.73, </a:t>
            </a:r>
          </a:p>
          <a:p>
            <a:r>
              <a:rPr lang="en-US" sz="1400" dirty="0"/>
              <a:t>		 </a:t>
            </a:r>
            <a:r>
              <a:rPr lang="en-US" sz="1400" dirty="0" err="1"/>
              <a:t>percent_along_length</a:t>
            </a:r>
            <a:r>
              <a:rPr lang="en-US" sz="1400" dirty="0"/>
              <a:t> is: 1.48</a:t>
            </a:r>
          </a:p>
        </p:txBody>
      </p:sp>
      <p:sp>
        <p:nvSpPr>
          <p:cNvPr id="7" name="Text Box 1">
            <a:extLst>
              <a:ext uri="{FF2B5EF4-FFF2-40B4-BE49-F238E27FC236}">
                <a16:creationId xmlns:a16="http://schemas.microsoft.com/office/drawing/2014/main" id="{4B69D689-AB18-48FD-BEBD-676809C1DBD9}"/>
              </a:ext>
            </a:extLst>
          </p:cNvPr>
          <p:cNvSpPr txBox="1"/>
          <p:nvPr/>
        </p:nvSpPr>
        <p:spPr>
          <a:xfrm>
            <a:off x="388390" y="1690688"/>
            <a:ext cx="5967730" cy="37934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1.3 - breaks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[1.5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 = [0 0; 0.5 0.2; 0.9 0.9; 3 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 = fcn_Path_convertXYtoSXY(pathXY(:,1),pathXY(:,2));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 = 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percent_along_length]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fcn_Path_snapPointOntoPath(point, pathSXY,fignum);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closest_path_point(1,1),closest_path_point(1,2));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s_coordinate);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percent_along_length is: %.2f\n'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ED4E4E7-7B60-4C39-9D0F-372857051B23}"/>
              </a:ext>
            </a:extLst>
          </p:cNvPr>
          <p:cNvPicPr>
            <a:picLocks noChangeAspect="1"/>
          </p:cNvPicPr>
          <p:nvPr/>
        </p:nvPicPr>
        <p:blipFill>
          <a:blip r:embed="rId2"/>
          <a:stretch>
            <a:fillRect/>
          </a:stretch>
        </p:blipFill>
        <p:spPr>
          <a:xfrm>
            <a:off x="6096000" y="1497452"/>
            <a:ext cx="5676000" cy="4262400"/>
          </a:xfrm>
          <a:prstGeom prst="rect">
            <a:avLst/>
          </a:prstGeom>
        </p:spPr>
      </p:pic>
    </p:spTree>
    <p:extLst>
      <p:ext uri="{BB962C8B-B14F-4D97-AF65-F5344CB8AC3E}">
        <p14:creationId xmlns:p14="http://schemas.microsoft.com/office/powerpoint/2010/main" val="3381310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FB38C-7B02-4653-8364-4DF23E4A6AA4}"/>
              </a:ext>
            </a:extLst>
          </p:cNvPr>
          <p:cNvSpPr>
            <a:spLocks noGrp="1"/>
          </p:cNvSpPr>
          <p:nvPr>
            <p:ph type="title"/>
          </p:nvPr>
        </p:nvSpPr>
        <p:spPr/>
        <p:txBody>
          <a:bodyPr>
            <a:noAutofit/>
          </a:bodyPr>
          <a:lstStyle/>
          <a:p>
            <a:r>
              <a:rPr lang="en-US" sz="3200" dirty="0"/>
              <a:t>One idea to fix these errors might be to check whether the “snap” point is on a segment, but there are queries that occur where the result would be on neither segment. For example:</a:t>
            </a:r>
          </a:p>
        </p:txBody>
      </p:sp>
      <p:pic>
        <p:nvPicPr>
          <p:cNvPr id="4" name="Picture 3">
            <a:extLst>
              <a:ext uri="{FF2B5EF4-FFF2-40B4-BE49-F238E27FC236}">
                <a16:creationId xmlns:a16="http://schemas.microsoft.com/office/drawing/2014/main" id="{2A0211A7-9673-4BAB-A924-EE3FE8820555}"/>
              </a:ext>
            </a:extLst>
          </p:cNvPr>
          <p:cNvPicPr>
            <a:picLocks noChangeAspect="1"/>
          </p:cNvPicPr>
          <p:nvPr/>
        </p:nvPicPr>
        <p:blipFill>
          <a:blip r:embed="rId2"/>
          <a:stretch>
            <a:fillRect/>
          </a:stretch>
        </p:blipFill>
        <p:spPr>
          <a:xfrm>
            <a:off x="2693795" y="2007919"/>
            <a:ext cx="5676000" cy="4262400"/>
          </a:xfrm>
          <a:prstGeom prst="rect">
            <a:avLst/>
          </a:prstGeom>
        </p:spPr>
      </p:pic>
    </p:spTree>
    <p:extLst>
      <p:ext uri="{BB962C8B-B14F-4D97-AF65-F5344CB8AC3E}">
        <p14:creationId xmlns:p14="http://schemas.microsoft.com/office/powerpoint/2010/main" val="31940855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AA1D6B2-8875-4579-B0B3-F41AAC2741DE}"/>
              </a:ext>
            </a:extLst>
          </p:cNvPr>
          <p:cNvCxnSpPr/>
          <p:nvPr/>
        </p:nvCxnSpPr>
        <p:spPr>
          <a:xfrm>
            <a:off x="1000356" y="28804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B4CE47A1-D3DC-420D-9418-3981706E05F6}"/>
              </a:ext>
            </a:extLst>
          </p:cNvPr>
          <p:cNvSpPr/>
          <p:nvPr/>
        </p:nvSpPr>
        <p:spPr>
          <a:xfrm>
            <a:off x="1360280" y="2170336"/>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6C75FC-D546-417B-8B75-AA93849D5FD1}"/>
              </a:ext>
            </a:extLst>
          </p:cNvPr>
          <p:cNvSpPr/>
          <p:nvPr/>
        </p:nvSpPr>
        <p:spPr>
          <a:xfrm>
            <a:off x="2578437" y="2494716"/>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F03D74F-77A0-4FBC-8473-2512C40D174B}"/>
              </a:ext>
            </a:extLst>
          </p:cNvPr>
          <p:cNvCxnSpPr>
            <a:cxnSpLocks/>
            <a:endCxn id="7" idx="2"/>
          </p:cNvCxnSpPr>
          <p:nvPr/>
        </p:nvCxnSpPr>
        <p:spPr>
          <a:xfrm>
            <a:off x="1606207" y="2336457"/>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0F4E6C-C9C3-47B4-9E86-1744FC0C1046}"/>
              </a:ext>
            </a:extLst>
          </p:cNvPr>
          <p:cNvCxnSpPr>
            <a:cxnSpLocks/>
            <a:stCxn id="6" idx="5"/>
            <a:endCxn id="18" idx="1"/>
          </p:cNvCxnSpPr>
          <p:nvPr/>
        </p:nvCxnSpPr>
        <p:spPr>
          <a:xfrm>
            <a:off x="1576160" y="2386216"/>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51F08D5-F3AA-4384-8F40-FC76C5C54E6A}"/>
              </a:ext>
            </a:extLst>
          </p:cNvPr>
          <p:cNvCxnSpPr/>
          <p:nvPr/>
        </p:nvCxnSpPr>
        <p:spPr>
          <a:xfrm>
            <a:off x="3198807" y="38532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DE15B04-856A-431B-A062-2C61CA44EFA2}"/>
              </a:ext>
            </a:extLst>
          </p:cNvPr>
          <p:cNvSpPr/>
          <p:nvPr/>
        </p:nvSpPr>
        <p:spPr>
          <a:xfrm>
            <a:off x="2173947" y="32841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9F69C93-B1EC-4F31-910B-151F4CCC57CD}"/>
              </a:ext>
            </a:extLst>
          </p:cNvPr>
          <p:cNvCxnSpPr/>
          <p:nvPr/>
        </p:nvCxnSpPr>
        <p:spPr>
          <a:xfrm>
            <a:off x="1576160" y="2373809"/>
            <a:ext cx="2198451" cy="972766"/>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1072E20-D50D-4B6F-82EA-5DA2492FB8CC}"/>
              </a:ext>
            </a:extLst>
          </p:cNvPr>
          <p:cNvCxnSpPr/>
          <p:nvPr/>
        </p:nvCxnSpPr>
        <p:spPr>
          <a:xfrm>
            <a:off x="8630739" y="2456234"/>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6E2877E3-6CF5-43E2-B562-D43091C0B529}"/>
              </a:ext>
            </a:extLst>
          </p:cNvPr>
          <p:cNvSpPr/>
          <p:nvPr/>
        </p:nvSpPr>
        <p:spPr>
          <a:xfrm>
            <a:off x="9949578" y="2706474"/>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CCB4CEC-BC07-419C-B20A-AFBD03812F0B}"/>
              </a:ext>
            </a:extLst>
          </p:cNvPr>
          <p:cNvSpPr/>
          <p:nvPr/>
        </p:nvSpPr>
        <p:spPr>
          <a:xfrm>
            <a:off x="11167735" y="3030854"/>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271A044-27A2-4EA8-B054-A2BDB64F90D7}"/>
              </a:ext>
            </a:extLst>
          </p:cNvPr>
          <p:cNvCxnSpPr>
            <a:cxnSpLocks/>
            <a:endCxn id="30" idx="2"/>
          </p:cNvCxnSpPr>
          <p:nvPr/>
        </p:nvCxnSpPr>
        <p:spPr>
          <a:xfrm>
            <a:off x="10195505" y="2872595"/>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48F8287-69E0-4ACF-AD54-614278ABDF57}"/>
              </a:ext>
            </a:extLst>
          </p:cNvPr>
          <p:cNvCxnSpPr>
            <a:cxnSpLocks/>
            <a:stCxn id="29" idx="5"/>
            <a:endCxn id="34" idx="1"/>
          </p:cNvCxnSpPr>
          <p:nvPr/>
        </p:nvCxnSpPr>
        <p:spPr>
          <a:xfrm>
            <a:off x="10165458" y="2922354"/>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5CF19DE-33D3-4399-ABF1-7952A87DDFD5}"/>
              </a:ext>
            </a:extLst>
          </p:cNvPr>
          <p:cNvCxnSpPr/>
          <p:nvPr/>
        </p:nvCxnSpPr>
        <p:spPr>
          <a:xfrm>
            <a:off x="10829190" y="3429000"/>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789CED3-C375-4C3A-9616-F43A993F70F1}"/>
              </a:ext>
            </a:extLst>
          </p:cNvPr>
          <p:cNvSpPr/>
          <p:nvPr/>
        </p:nvSpPr>
        <p:spPr>
          <a:xfrm>
            <a:off x="10763245" y="3820291"/>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5F089799-7F7C-4B1A-8455-C6BDCBF05123}"/>
              </a:ext>
            </a:extLst>
          </p:cNvPr>
          <p:cNvCxnSpPr>
            <a:cxnSpLocks/>
          </p:cNvCxnSpPr>
          <p:nvPr/>
        </p:nvCxnSpPr>
        <p:spPr>
          <a:xfrm>
            <a:off x="10076037" y="2903459"/>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4964D9D-6AF2-4E0B-A26F-F110EB09E7A1}"/>
              </a:ext>
            </a:extLst>
          </p:cNvPr>
          <p:cNvCxnSpPr>
            <a:cxnSpLocks/>
            <a:stCxn id="7" idx="3"/>
            <a:endCxn id="18" idx="7"/>
          </p:cNvCxnSpPr>
          <p:nvPr/>
        </p:nvCxnSpPr>
        <p:spPr>
          <a:xfrm flipH="1">
            <a:off x="2389827" y="2710596"/>
            <a:ext cx="225649" cy="610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F42E11-6986-40DE-885C-D833CB1D8BF5}"/>
              </a:ext>
            </a:extLst>
          </p:cNvPr>
          <p:cNvCxnSpPr>
            <a:cxnSpLocks/>
          </p:cNvCxnSpPr>
          <p:nvPr/>
        </p:nvCxnSpPr>
        <p:spPr>
          <a:xfrm flipH="1">
            <a:off x="11081144" y="3176958"/>
            <a:ext cx="173182" cy="3797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C0B3B4A-9BCC-4C68-9C03-1D379AAEDA14}"/>
              </a:ext>
            </a:extLst>
          </p:cNvPr>
          <p:cNvCxnSpPr/>
          <p:nvPr/>
        </p:nvCxnSpPr>
        <p:spPr>
          <a:xfrm>
            <a:off x="4625317" y="24232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1727ECC-2BAA-4431-80EB-2A76F62E34CF}"/>
              </a:ext>
            </a:extLst>
          </p:cNvPr>
          <p:cNvSpPr/>
          <p:nvPr/>
        </p:nvSpPr>
        <p:spPr>
          <a:xfrm>
            <a:off x="5944156" y="2673495"/>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3C90A42-E4E9-4329-AFC4-CBC17049AC2E}"/>
              </a:ext>
            </a:extLst>
          </p:cNvPr>
          <p:cNvSpPr/>
          <p:nvPr/>
        </p:nvSpPr>
        <p:spPr>
          <a:xfrm>
            <a:off x="7162313" y="2997875"/>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8CF03900-E3D7-40CD-9CFA-1ECBC5585F21}"/>
              </a:ext>
            </a:extLst>
          </p:cNvPr>
          <p:cNvCxnSpPr>
            <a:cxnSpLocks/>
            <a:endCxn id="45" idx="2"/>
          </p:cNvCxnSpPr>
          <p:nvPr/>
        </p:nvCxnSpPr>
        <p:spPr>
          <a:xfrm>
            <a:off x="6190083" y="2839616"/>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2534467-0EE0-4A8F-AD7B-48B437708D75}"/>
              </a:ext>
            </a:extLst>
          </p:cNvPr>
          <p:cNvCxnSpPr>
            <a:cxnSpLocks/>
            <a:stCxn id="44" idx="5"/>
            <a:endCxn id="49" idx="1"/>
          </p:cNvCxnSpPr>
          <p:nvPr/>
        </p:nvCxnSpPr>
        <p:spPr>
          <a:xfrm>
            <a:off x="6160036" y="2889375"/>
            <a:ext cx="553201" cy="1785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7F3642-188A-4809-A180-F7748E6A3FA3}"/>
              </a:ext>
            </a:extLst>
          </p:cNvPr>
          <p:cNvCxnSpPr/>
          <p:nvPr/>
        </p:nvCxnSpPr>
        <p:spPr>
          <a:xfrm>
            <a:off x="6823768" y="33960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BA803BAD-CE5D-4BCD-B8E8-D31A2F3A97A3}"/>
              </a:ext>
            </a:extLst>
          </p:cNvPr>
          <p:cNvSpPr/>
          <p:nvPr/>
        </p:nvSpPr>
        <p:spPr>
          <a:xfrm>
            <a:off x="6676198" y="30308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2D5EDB95-EBC7-4EFF-8DDA-8679955D295C}"/>
              </a:ext>
            </a:extLst>
          </p:cNvPr>
          <p:cNvCxnSpPr>
            <a:cxnSpLocks/>
          </p:cNvCxnSpPr>
          <p:nvPr/>
        </p:nvCxnSpPr>
        <p:spPr>
          <a:xfrm>
            <a:off x="6070615" y="2870480"/>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A15A7-D69D-40A6-92D2-B8E8F69553C1}"/>
              </a:ext>
            </a:extLst>
          </p:cNvPr>
          <p:cNvCxnSpPr>
            <a:cxnSpLocks/>
          </p:cNvCxnSpPr>
          <p:nvPr/>
        </p:nvCxnSpPr>
        <p:spPr>
          <a:xfrm flipH="1">
            <a:off x="6884282" y="3124334"/>
            <a:ext cx="29964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3672B53-CCD9-47E9-9ADE-57B4AAEBE79F}"/>
              </a:ext>
            </a:extLst>
          </p:cNvPr>
          <p:cNvSpPr txBox="1"/>
          <p:nvPr/>
        </p:nvSpPr>
        <p:spPr>
          <a:xfrm>
            <a:off x="9601918" y="2323887"/>
            <a:ext cx="860877" cy="369332"/>
          </a:xfrm>
          <a:prstGeom prst="rect">
            <a:avLst/>
          </a:prstGeom>
          <a:noFill/>
        </p:spPr>
        <p:txBody>
          <a:bodyPr wrap="none" rtlCol="0">
            <a:spAutoFit/>
          </a:bodyPr>
          <a:lstStyle/>
          <a:p>
            <a:r>
              <a:rPr lang="en-US" dirty="0">
                <a:solidFill>
                  <a:srgbClr val="0070C0"/>
                </a:solidFill>
              </a:rPr>
              <a:t>Vehicle</a:t>
            </a:r>
          </a:p>
        </p:txBody>
      </p:sp>
      <p:sp>
        <p:nvSpPr>
          <p:cNvPr id="58" name="TextBox 57">
            <a:extLst>
              <a:ext uri="{FF2B5EF4-FFF2-40B4-BE49-F238E27FC236}">
                <a16:creationId xmlns:a16="http://schemas.microsoft.com/office/drawing/2014/main" id="{613B3D27-9061-4D5A-949E-7414C8C8BA3C}"/>
              </a:ext>
            </a:extLst>
          </p:cNvPr>
          <p:cNvSpPr txBox="1"/>
          <p:nvPr/>
        </p:nvSpPr>
        <p:spPr>
          <a:xfrm>
            <a:off x="5575759" y="2336457"/>
            <a:ext cx="860877" cy="369332"/>
          </a:xfrm>
          <a:prstGeom prst="rect">
            <a:avLst/>
          </a:prstGeom>
          <a:noFill/>
        </p:spPr>
        <p:txBody>
          <a:bodyPr wrap="none" rtlCol="0">
            <a:spAutoFit/>
          </a:bodyPr>
          <a:lstStyle/>
          <a:p>
            <a:r>
              <a:rPr lang="en-US" dirty="0">
                <a:solidFill>
                  <a:srgbClr val="0070C0"/>
                </a:solidFill>
              </a:rPr>
              <a:t>Vehicle</a:t>
            </a:r>
          </a:p>
        </p:txBody>
      </p:sp>
      <p:sp>
        <p:nvSpPr>
          <p:cNvPr id="59" name="TextBox 58">
            <a:extLst>
              <a:ext uri="{FF2B5EF4-FFF2-40B4-BE49-F238E27FC236}">
                <a16:creationId xmlns:a16="http://schemas.microsoft.com/office/drawing/2014/main" id="{60BAD012-C864-4EBA-9F9E-77D6AAEF1CBA}"/>
              </a:ext>
            </a:extLst>
          </p:cNvPr>
          <p:cNvSpPr txBox="1"/>
          <p:nvPr/>
        </p:nvSpPr>
        <p:spPr>
          <a:xfrm>
            <a:off x="1058164" y="1720357"/>
            <a:ext cx="860877" cy="369332"/>
          </a:xfrm>
          <a:prstGeom prst="rect">
            <a:avLst/>
          </a:prstGeom>
          <a:noFill/>
        </p:spPr>
        <p:txBody>
          <a:bodyPr wrap="none" rtlCol="0">
            <a:spAutoFit/>
          </a:bodyPr>
          <a:lstStyle/>
          <a:p>
            <a:r>
              <a:rPr lang="en-US" dirty="0">
                <a:solidFill>
                  <a:srgbClr val="0070C0"/>
                </a:solidFill>
              </a:rPr>
              <a:t>Vehicle</a:t>
            </a:r>
          </a:p>
        </p:txBody>
      </p:sp>
      <p:sp>
        <p:nvSpPr>
          <p:cNvPr id="60" name="TextBox 59">
            <a:extLst>
              <a:ext uri="{FF2B5EF4-FFF2-40B4-BE49-F238E27FC236}">
                <a16:creationId xmlns:a16="http://schemas.microsoft.com/office/drawing/2014/main" id="{9F887F33-A590-4631-BB56-B3BD9755AEB4}"/>
              </a:ext>
            </a:extLst>
          </p:cNvPr>
          <p:cNvSpPr txBox="1"/>
          <p:nvPr/>
        </p:nvSpPr>
        <p:spPr>
          <a:xfrm>
            <a:off x="2456913" y="2068479"/>
            <a:ext cx="1263487" cy="369332"/>
          </a:xfrm>
          <a:prstGeom prst="rect">
            <a:avLst/>
          </a:prstGeom>
          <a:noFill/>
        </p:spPr>
        <p:txBody>
          <a:bodyPr wrap="none" rtlCol="0">
            <a:spAutoFit/>
          </a:bodyPr>
          <a:lstStyle/>
          <a:p>
            <a:r>
              <a:rPr lang="en-US" dirty="0">
                <a:solidFill>
                  <a:srgbClr val="FF0000"/>
                </a:solidFill>
              </a:rPr>
              <a:t>Look ahead</a:t>
            </a:r>
          </a:p>
        </p:txBody>
      </p:sp>
      <p:sp>
        <p:nvSpPr>
          <p:cNvPr id="61" name="TextBox 60">
            <a:extLst>
              <a:ext uri="{FF2B5EF4-FFF2-40B4-BE49-F238E27FC236}">
                <a16:creationId xmlns:a16="http://schemas.microsoft.com/office/drawing/2014/main" id="{E715CEB5-15D7-4457-BD7A-BE716D80CBDD}"/>
              </a:ext>
            </a:extLst>
          </p:cNvPr>
          <p:cNvSpPr txBox="1"/>
          <p:nvPr/>
        </p:nvSpPr>
        <p:spPr>
          <a:xfrm>
            <a:off x="1023203" y="3629587"/>
            <a:ext cx="1190839" cy="369332"/>
          </a:xfrm>
          <a:prstGeom prst="rect">
            <a:avLst/>
          </a:prstGeom>
          <a:noFill/>
        </p:spPr>
        <p:txBody>
          <a:bodyPr wrap="none" rtlCol="0">
            <a:spAutoFit/>
          </a:bodyPr>
          <a:lstStyle/>
          <a:p>
            <a:r>
              <a:rPr lang="en-US" dirty="0">
                <a:solidFill>
                  <a:srgbClr val="00B050"/>
                </a:solidFill>
              </a:rPr>
              <a:t>Snap point</a:t>
            </a:r>
          </a:p>
        </p:txBody>
      </p:sp>
      <p:sp>
        <p:nvSpPr>
          <p:cNvPr id="2" name="Title 1"/>
          <p:cNvSpPr>
            <a:spLocks noGrp="1"/>
          </p:cNvSpPr>
          <p:nvPr>
            <p:ph type="title"/>
          </p:nvPr>
        </p:nvSpPr>
        <p:spPr/>
        <p:txBody>
          <a:bodyPr>
            <a:noAutofit/>
          </a:bodyPr>
          <a:lstStyle/>
          <a:p>
            <a:r>
              <a:rPr lang="en-US" sz="3200" dirty="0"/>
              <a:t>In vehicle preview-based control, the ambiguity of the snap point can cause different errors depending on whether the projection is from the path to vehicle, or vehicle to path</a:t>
            </a:r>
          </a:p>
        </p:txBody>
      </p:sp>
      <p:sp>
        <p:nvSpPr>
          <p:cNvPr id="3" name="TextBox 2"/>
          <p:cNvSpPr txBox="1"/>
          <p:nvPr/>
        </p:nvSpPr>
        <p:spPr>
          <a:xfrm>
            <a:off x="8405296" y="5701740"/>
            <a:ext cx="3685304" cy="646331"/>
          </a:xfrm>
          <a:prstGeom prst="rect">
            <a:avLst/>
          </a:prstGeom>
          <a:noFill/>
        </p:spPr>
        <p:txBody>
          <a:bodyPr wrap="none" rtlCol="0">
            <a:spAutoFit/>
          </a:bodyPr>
          <a:lstStyle/>
          <a:p>
            <a:r>
              <a:rPr lang="en-US" dirty="0"/>
              <a:t>Snap is orthogonal to preview,</a:t>
            </a:r>
            <a:br>
              <a:rPr lang="en-US" dirty="0"/>
            </a:br>
            <a:r>
              <a:rPr lang="en-US" dirty="0"/>
              <a:t>e.g. projection is from vehicle to path</a:t>
            </a:r>
          </a:p>
        </p:txBody>
      </p:sp>
      <p:sp>
        <p:nvSpPr>
          <p:cNvPr id="36" name="TextBox 35"/>
          <p:cNvSpPr txBox="1"/>
          <p:nvPr/>
        </p:nvSpPr>
        <p:spPr>
          <a:xfrm>
            <a:off x="4556774" y="5744482"/>
            <a:ext cx="3685304" cy="646331"/>
          </a:xfrm>
          <a:prstGeom prst="rect">
            <a:avLst/>
          </a:prstGeom>
          <a:noFill/>
        </p:spPr>
        <p:txBody>
          <a:bodyPr wrap="none" rtlCol="0">
            <a:spAutoFit/>
          </a:bodyPr>
          <a:lstStyle/>
          <a:p>
            <a:r>
              <a:rPr lang="en-US" dirty="0"/>
              <a:t>Snap is orthogonal to path,</a:t>
            </a:r>
            <a:br>
              <a:rPr lang="en-US" dirty="0"/>
            </a:br>
            <a:r>
              <a:rPr lang="en-US" dirty="0"/>
              <a:t>e.g. projection is from path to vehicle</a:t>
            </a:r>
          </a:p>
        </p:txBody>
      </p:sp>
    </p:spTree>
    <p:extLst>
      <p:ext uri="{BB962C8B-B14F-4D97-AF65-F5344CB8AC3E}">
        <p14:creationId xmlns:p14="http://schemas.microsoft.com/office/powerpoint/2010/main" val="567734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Trimming a path</a:t>
            </a:r>
          </a:p>
        </p:txBody>
      </p:sp>
    </p:spTree>
    <p:extLst>
      <p:ext uri="{BB962C8B-B14F-4D97-AF65-F5344CB8AC3E}">
        <p14:creationId xmlns:p14="http://schemas.microsoft.com/office/powerpoint/2010/main" val="18131926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Autofit/>
          </a:bodyPr>
          <a:lstStyle/>
          <a:p>
            <a:r>
              <a:rPr lang="en-US" sz="3600" dirty="0"/>
              <a:t>When snapping points onto paths or traversals, if we include too much of a path, particularly one turned back toward itself, we can get incorrect snap points.</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53622AE-F235-4F98-80CE-2F76DE0A52EB}"/>
              </a:ext>
            </a:extLst>
          </p:cNvPr>
          <p:cNvSpPr/>
          <p:nvPr/>
        </p:nvSpPr>
        <p:spPr>
          <a:xfrm>
            <a:off x="3531140" y="3005847"/>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E878143-078B-40D3-8FA9-BFABBDA1F759}"/>
              </a:ext>
            </a:extLst>
          </p:cNvPr>
          <p:cNvSpPr/>
          <p:nvPr/>
        </p:nvSpPr>
        <p:spPr>
          <a:xfrm>
            <a:off x="2709153" y="4421221"/>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53032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rmAutofit fontScale="90000"/>
          </a:bodyPr>
          <a:lstStyle/>
          <a:p>
            <a:r>
              <a:rPr lang="en-US" dirty="0"/>
              <a:t>A fix to this problem is to trim down the traversal to include only the region we are interested in.</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a:ln w="104775"/>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a:ln w="104775"/>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266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F68A6-EE1E-4FE0-BE50-E6FA444A43AE}"/>
              </a:ext>
            </a:extLst>
          </p:cNvPr>
          <p:cNvSpPr>
            <a:spLocks noGrp="1"/>
          </p:cNvSpPr>
          <p:nvPr>
            <p:ph type="title"/>
          </p:nvPr>
        </p:nvSpPr>
        <p:spPr>
          <a:xfrm>
            <a:off x="838199" y="548464"/>
            <a:ext cx="3807187" cy="2228074"/>
          </a:xfrm>
        </p:spPr>
        <p:txBody>
          <a:bodyPr>
            <a:normAutofit/>
          </a:bodyPr>
          <a:lstStyle/>
          <a:p>
            <a:r>
              <a:rPr lang="en-US" sz="3100"/>
              <a:t>The important aspect of the station is that it does NOT depend on distance from a location.</a:t>
            </a:r>
          </a:p>
        </p:txBody>
      </p:sp>
      <p:sp>
        <p:nvSpPr>
          <p:cNvPr id="3" name="Content Placeholder 2">
            <a:extLst>
              <a:ext uri="{FF2B5EF4-FFF2-40B4-BE49-F238E27FC236}">
                <a16:creationId xmlns:a16="http://schemas.microsoft.com/office/drawing/2014/main" id="{8263D849-6F51-4362-A532-7069A7949A3A}"/>
              </a:ext>
            </a:extLst>
          </p:cNvPr>
          <p:cNvSpPr>
            <a:spLocks noGrp="1"/>
          </p:cNvSpPr>
          <p:nvPr>
            <p:ph idx="1"/>
          </p:nvPr>
        </p:nvSpPr>
        <p:spPr>
          <a:xfrm>
            <a:off x="838201" y="2962279"/>
            <a:ext cx="3799425" cy="3143241"/>
          </a:xfrm>
        </p:spPr>
        <p:txBody>
          <a:bodyPr>
            <a:normAutofit/>
          </a:bodyPr>
          <a:lstStyle/>
          <a:p>
            <a:pPr marL="0" indent="0">
              <a:buNone/>
            </a:pPr>
            <a:r>
              <a:rPr lang="en-US" sz="2000"/>
              <a:t>The station distance is distance ALONG a path, so if a path is curvy, then the station distance from a point can be very large even if the point is relatively close in straight-line distance.</a:t>
            </a:r>
          </a:p>
        </p:txBody>
      </p:sp>
      <p:pic>
        <p:nvPicPr>
          <p:cNvPr id="2050" name="Picture 2" descr="Measure Distance on a Map">
            <a:extLst>
              <a:ext uri="{FF2B5EF4-FFF2-40B4-BE49-F238E27FC236}">
                <a16:creationId xmlns:a16="http://schemas.microsoft.com/office/drawing/2014/main" id="{020EB033-4CD9-43E8-9A09-C5966F2A9A3F}"/>
              </a:ext>
            </a:extLst>
          </p:cNvPr>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010386" y="10"/>
            <a:ext cx="7181613"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3418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sz="3600" dirty="0"/>
              <a:t>To force a query to include only a short part of a traversal, we use: </a:t>
            </a:r>
            <a:r>
              <a:rPr lang="en-US" sz="3600" dirty="0" err="1">
                <a:solidFill>
                  <a:srgbClr val="028009"/>
                </a:solidFill>
                <a:latin typeface="Courier New" panose="02070309020205020404" pitchFamily="49" charset="0"/>
              </a:rPr>
              <a:t>fcn_Path_findTraversalStationSegment</a:t>
            </a:r>
            <a:br>
              <a:rPr lang="en-US" sz="3600" dirty="0">
                <a:solidFill>
                  <a:srgbClr val="028009"/>
                </a:solidFill>
                <a:latin typeface="Courier New" panose="02070309020205020404" pitchFamily="49" charset="0"/>
              </a:rPr>
            </a:b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838200" y="6300292"/>
            <a:ext cx="10386060" cy="369332"/>
          </a:xfrm>
          <a:prstGeom prst="rect">
            <a:avLst/>
          </a:prstGeom>
          <a:noFill/>
        </p:spPr>
        <p:txBody>
          <a:bodyPr wrap="square" rtlCol="0">
            <a:spAutoFit/>
          </a:bodyPr>
          <a:lstStyle/>
          <a:p>
            <a:r>
              <a:rPr lang="en-US" dirty="0"/>
              <a:t>See </a:t>
            </a:r>
            <a:r>
              <a:rPr lang="en-US" dirty="0" err="1">
                <a:solidFill>
                  <a:srgbClr val="028009"/>
                </a:solidFill>
                <a:latin typeface="Courier New" panose="02070309020205020404" pitchFamily="49" charset="0"/>
              </a:rPr>
              <a:t>script_test_fcn_Path_findTraversalStationSegment.m</a:t>
            </a:r>
            <a:r>
              <a:rPr lang="en-US" dirty="0"/>
              <a:t> for this demo</a:t>
            </a:r>
          </a:p>
        </p:txBody>
      </p:sp>
    </p:spTree>
    <p:extLst>
      <p:ext uri="{BB962C8B-B14F-4D97-AF65-F5344CB8AC3E}">
        <p14:creationId xmlns:p14="http://schemas.microsoft.com/office/powerpoint/2010/main" val="31578626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4B137-56A3-4F1D-BBC1-19FC95C2BF11}"/>
              </a:ext>
            </a:extLst>
          </p:cNvPr>
          <p:cNvSpPr>
            <a:spLocks noGrp="1"/>
          </p:cNvSpPr>
          <p:nvPr>
            <p:ph type="title"/>
          </p:nvPr>
        </p:nvSpPr>
        <p:spPr/>
        <p:txBody>
          <a:bodyPr/>
          <a:lstStyle/>
          <a:p>
            <a:r>
              <a:rPr lang="en-US" dirty="0"/>
              <a:t>Here’s the setup and an example call</a:t>
            </a:r>
          </a:p>
        </p:txBody>
      </p:sp>
      <p:sp>
        <p:nvSpPr>
          <p:cNvPr id="3" name="Rectangle 2">
            <a:extLst>
              <a:ext uri="{FF2B5EF4-FFF2-40B4-BE49-F238E27FC236}">
                <a16:creationId xmlns:a16="http://schemas.microsoft.com/office/drawing/2014/main" id="{1EF4F07E-40EF-4906-A6AB-D434BE335A4B}"/>
              </a:ext>
            </a:extLst>
          </p:cNvPr>
          <p:cNvSpPr/>
          <p:nvPr/>
        </p:nvSpPr>
        <p:spPr>
          <a:xfrm>
            <a:off x="556260" y="1885772"/>
            <a:ext cx="6096000" cy="4770537"/>
          </a:xfrm>
          <a:prstGeom prst="rect">
            <a:avLst/>
          </a:prstGeom>
          <a:solidFill>
            <a:schemeClr val="accent4">
              <a:lumMod val="20000"/>
              <a:lumOff val="80000"/>
            </a:schemeClr>
          </a:solidFill>
        </p:spPr>
        <p:txBody>
          <a:bodyPr>
            <a:spAutoFit/>
          </a:bodyPr>
          <a:lstStyle/>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script_test_fcn_Path_findTraversalStationSegment.m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is a script to exercise the function: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fcn_Path_findTraversalStationSegment.m</a:t>
            </a:r>
            <a:endParaRPr lang="en-US" sz="800" dirty="0">
              <a:solidFill>
                <a:srgbClr val="028009"/>
              </a:solidFill>
              <a:latin typeface="Courier New" panose="02070309020205020404" pitchFamily="49" charset="0"/>
            </a:endParaRPr>
          </a:p>
          <a:p>
            <a:r>
              <a:rPr lang="en-US" sz="800" dirty="0">
                <a:solidFill>
                  <a:srgbClr val="028009"/>
                </a:solidFill>
                <a:latin typeface="Courier New" panose="02070309020205020404" pitchFamily="49" charset="0"/>
              </a:rPr>
              <a:t>% This function was written on 2020_11_16 by S. Brennan</a:t>
            </a:r>
          </a:p>
          <a:p>
            <a:r>
              <a:rPr lang="fr-FR" sz="800" dirty="0">
                <a:solidFill>
                  <a:srgbClr val="028009"/>
                </a:solidFill>
                <a:latin typeface="Courier New" panose="02070309020205020404" pitchFamily="49" charset="0"/>
              </a:rPr>
              <a:t>% Questions or </a:t>
            </a:r>
            <a:r>
              <a:rPr lang="fr-FR" sz="800" dirty="0" err="1">
                <a:solidFill>
                  <a:srgbClr val="028009"/>
                </a:solidFill>
                <a:latin typeface="Courier New" panose="02070309020205020404" pitchFamily="49" charset="0"/>
              </a:rPr>
              <a:t>comments</a:t>
            </a:r>
            <a:r>
              <a:rPr lang="fr-FR" sz="800" dirty="0">
                <a:solidFill>
                  <a:srgbClr val="028009"/>
                </a:solidFill>
                <a:latin typeface="Courier New" panose="02070309020205020404" pitchFamily="49" charset="0"/>
              </a:rPr>
              <a:t>? sbrennan@psu.edu </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traversal_trimmed,flag_outside_start</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flag_outside_end</a:t>
            </a:r>
            <a:r>
              <a:rPr lang="en-US" sz="800" dirty="0">
                <a:solidFill>
                  <a:srgbClr val="028009"/>
                </a:solidFill>
                <a:latin typeface="Courier New" panose="02070309020205020404" pitchFamily="49" charset="0"/>
              </a:rPr>
              <a:t>] =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fcn_Path_findTraversalStationSegment</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long_traversal</a:t>
            </a:r>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s_coord_start,s_coord_end</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r>
              <a:rPr lang="en-US" sz="800" dirty="0" err="1">
                <a:solidFill>
                  <a:srgbClr val="028009"/>
                </a:solidFill>
                <a:latin typeface="Courier New" panose="02070309020205020404" pitchFamily="49" charset="0"/>
              </a:rPr>
              <a:t>fig_num</a:t>
            </a:r>
            <a:r>
              <a:rPr lang="en-US" sz="800" dirty="0">
                <a:solidFill>
                  <a:srgbClr val="028009"/>
                </a:solidFill>
                <a:latin typeface="Courier New" panose="02070309020205020404" pitchFamily="49" charset="0"/>
              </a:rPr>
              <a:t>))</a:t>
            </a:r>
          </a:p>
          <a:p>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Revision history:</a:t>
            </a:r>
          </a:p>
          <a:p>
            <a:r>
              <a:rPr lang="en-US" sz="800" dirty="0">
                <a:solidFill>
                  <a:srgbClr val="028009"/>
                </a:solidFill>
                <a:latin typeface="Courier New" panose="02070309020205020404" pitchFamily="49" charset="0"/>
              </a:rPr>
              <a:t>%     2021_01_09</a:t>
            </a:r>
          </a:p>
          <a:p>
            <a:r>
              <a:rPr lang="en-US" sz="800" dirty="0">
                <a:solidFill>
                  <a:srgbClr val="028009"/>
                </a:solidFill>
                <a:latin typeface="Courier New" panose="02070309020205020404" pitchFamily="49" charset="0"/>
              </a:rPr>
              <a:t>%     -- updated name and types to take traversal inputs</a:t>
            </a:r>
          </a:p>
          <a:p>
            <a:r>
              <a:rPr lang="en-US" sz="800" dirty="0">
                <a:solidFill>
                  <a:srgbClr val="028009"/>
                </a:solidFill>
                <a:latin typeface="Courier New" panose="02070309020205020404" pitchFamily="49" charset="0"/>
              </a:rPr>
              <a:t>%     -- added input checking</a:t>
            </a:r>
          </a:p>
          <a:p>
            <a:r>
              <a:rPr lang="en-US" sz="800" dirty="0">
                <a:solidFill>
                  <a:srgbClr val="028009"/>
                </a:solidFill>
                <a:latin typeface="Courier New" panose="02070309020205020404" pitchFamily="49" charset="0"/>
              </a:rPr>
              <a:t>%     -- added </a:t>
            </a:r>
            <a:r>
              <a:rPr lang="en-US" sz="800" dirty="0" err="1">
                <a:solidFill>
                  <a:srgbClr val="028009"/>
                </a:solidFill>
                <a:latin typeface="Courier New" panose="02070309020205020404" pitchFamily="49" charset="0"/>
              </a:rPr>
              <a:t>flag_do_plots</a:t>
            </a:r>
            <a:r>
              <a:rPr lang="en-US" sz="800" dirty="0">
                <a:solidFill>
                  <a:srgbClr val="028009"/>
                </a:solidFill>
                <a:latin typeface="Courier New" panose="02070309020205020404" pitchFamily="49" charset="0"/>
              </a:rPr>
              <a:t>    </a:t>
            </a:r>
          </a:p>
          <a:p>
            <a:r>
              <a:rPr lang="en-US" sz="800" dirty="0">
                <a:solidFill>
                  <a:srgbClr val="028009"/>
                </a:solidFill>
                <a:latin typeface="Courier New" panose="02070309020205020404" pitchFamily="49" charset="0"/>
              </a:rPr>
              <a:t> </a:t>
            </a:r>
          </a:p>
          <a:p>
            <a:r>
              <a:rPr lang="en-US" sz="800" dirty="0">
                <a:solidFill>
                  <a:srgbClr val="000000"/>
                </a:solidFill>
                <a:latin typeface="Courier New" panose="02070309020205020404" pitchFamily="49" charset="0"/>
              </a:rPr>
              <a:t>close </a:t>
            </a:r>
            <a:r>
              <a:rPr lang="en-US" sz="800" dirty="0">
                <a:solidFill>
                  <a:srgbClr val="AA04F9"/>
                </a:solidFill>
                <a:latin typeface="Courier New" panose="02070309020205020404" pitchFamily="49" charset="0"/>
              </a:rPr>
              <a:t>all</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clear </a:t>
            </a:r>
            <a:r>
              <a:rPr lang="en-US" sz="800" dirty="0">
                <a:solidFill>
                  <a:srgbClr val="AA04F9"/>
                </a:solidFill>
                <a:latin typeface="Courier New" panose="02070309020205020404" pitchFamily="49" charset="0"/>
              </a:rPr>
              <a:t>data</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Fill in sample paths (as a starter)</a:t>
            </a:r>
          </a:p>
          <a:p>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fcn_Path_fillSamplePaths</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28009"/>
                </a:solidFill>
                <a:latin typeface="Courier New" panose="02070309020205020404" pitchFamily="49" charset="0"/>
              </a:rPr>
              <a:t>% Convert paths to traversal structures</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 = 1:1  </a:t>
            </a:r>
            <a:r>
              <a:rPr lang="en-US" sz="800" dirty="0">
                <a:solidFill>
                  <a:srgbClr val="028009"/>
                </a:solidFill>
                <a:latin typeface="Courier New" panose="02070309020205020404" pitchFamily="49" charset="0"/>
              </a:rPr>
              <a:t>% length(paths)</a:t>
            </a:r>
          </a:p>
          <a:p>
            <a:r>
              <a:rPr lang="en-US" sz="800" dirty="0">
                <a:solidFill>
                  <a:srgbClr val="000000"/>
                </a:solidFill>
                <a:latin typeface="Courier New" panose="02070309020205020404" pitchFamily="49" charset="0"/>
              </a:rPr>
              <a:t>    traversal = </a:t>
            </a:r>
            <a:r>
              <a:rPr lang="en-US" sz="800" dirty="0" err="1">
                <a:solidFill>
                  <a:srgbClr val="000000"/>
                </a:solidFill>
                <a:latin typeface="Courier New" panose="02070309020205020404" pitchFamily="49" charset="0"/>
              </a:rPr>
              <a:t>fcn_Path_convertPathToTraversalStructure</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paths_array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i_Path</a:t>
            </a:r>
            <a:r>
              <a:rPr lang="en-US" sz="800" dirty="0">
                <a:solidFill>
                  <a:srgbClr val="000000"/>
                </a:solidFill>
                <a:latin typeface="Courier New" panose="02070309020205020404" pitchFamily="49" charset="0"/>
              </a:rPr>
              <a:t>});</a:t>
            </a:r>
          </a:p>
          <a:p>
            <a:r>
              <a:rPr lang="it-IT" sz="800" dirty="0">
                <a:solidFill>
                  <a:srgbClr val="000000"/>
                </a:solidFill>
                <a:latin typeface="Courier New" panose="02070309020205020404" pitchFamily="49" charset="0"/>
              </a:rPr>
              <a:t>    data.traversal{i_Path} = traversal;</a:t>
            </a:r>
          </a:p>
          <a:p>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 </a:t>
            </a:r>
          </a:p>
          <a:p>
            <a:r>
              <a:rPr lang="en-US" sz="800" dirty="0">
                <a:solidFill>
                  <a:srgbClr val="028009"/>
                </a:solidFill>
                <a:latin typeface="Courier New" panose="02070309020205020404" pitchFamily="49" charset="0"/>
              </a:rPr>
              <a:t>% Plot the results?</a:t>
            </a:r>
          </a:p>
          <a:p>
            <a:r>
              <a:rPr lang="en-US" sz="800" dirty="0">
                <a:solidFill>
                  <a:srgbClr val="0E00FF"/>
                </a:solidFill>
                <a:latin typeface="Courier New" panose="02070309020205020404" pitchFamily="49" charset="0"/>
              </a:rPr>
              <a:t>if</a:t>
            </a:r>
            <a:r>
              <a:rPr lang="en-US" sz="800" dirty="0">
                <a:solidFill>
                  <a:srgbClr val="000000"/>
                </a:solidFill>
                <a:latin typeface="Courier New" panose="02070309020205020404" pitchFamily="49" charset="0"/>
              </a:rPr>
              <a:t> 1==1</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12;</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fcn_Path_plotTraversalsYaw</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13;</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a:solidFill>
                  <a:srgbClr val="0E00FF"/>
                </a:solidFill>
                <a:latin typeface="Courier New" panose="02070309020205020404" pitchFamily="49" charset="0"/>
              </a:rPr>
              <a:t>end</a:t>
            </a:r>
          </a:p>
        </p:txBody>
      </p:sp>
      <p:sp>
        <p:nvSpPr>
          <p:cNvPr id="4" name="Rectangle 3">
            <a:extLst>
              <a:ext uri="{FF2B5EF4-FFF2-40B4-BE49-F238E27FC236}">
                <a16:creationId xmlns:a16="http://schemas.microsoft.com/office/drawing/2014/main" id="{89213CB8-5038-4D14-8D38-88FEB8048473}"/>
              </a:ext>
            </a:extLst>
          </p:cNvPr>
          <p:cNvSpPr/>
          <p:nvPr/>
        </p:nvSpPr>
        <p:spPr>
          <a:xfrm>
            <a:off x="6774180" y="1885772"/>
            <a:ext cx="4861560" cy="1446550"/>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BASIC example 1</a:t>
            </a:r>
          </a:p>
          <a:p>
            <a:r>
              <a:rPr lang="en-US" sz="800" dirty="0" err="1">
                <a:solidFill>
                  <a:srgbClr val="000000"/>
                </a:solidFill>
                <a:latin typeface="Courier New" panose="02070309020205020404" pitchFamily="49" charset="0"/>
              </a:rPr>
              <a:t>s_coord_start</a:t>
            </a:r>
            <a:r>
              <a:rPr lang="en-US" sz="800" dirty="0">
                <a:solidFill>
                  <a:srgbClr val="000000"/>
                </a:solidFill>
                <a:latin typeface="Courier New" panose="02070309020205020404" pitchFamily="49" charset="0"/>
              </a:rPr>
              <a:t> = 10;</a:t>
            </a:r>
          </a:p>
          <a:p>
            <a:r>
              <a:rPr lang="en-US" sz="800" dirty="0" err="1">
                <a:solidFill>
                  <a:srgbClr val="000000"/>
                </a:solidFill>
                <a:latin typeface="Courier New" panose="02070309020205020404" pitchFamily="49" charset="0"/>
              </a:rPr>
              <a:t>s_coord_end</a:t>
            </a:r>
            <a:r>
              <a:rPr lang="en-US" sz="800" dirty="0">
                <a:solidFill>
                  <a:srgbClr val="000000"/>
                </a:solidFill>
                <a:latin typeface="Courier New" panose="02070309020205020404" pitchFamily="49" charset="0"/>
              </a:rPr>
              <a:t>   = 100;</a:t>
            </a:r>
          </a:p>
          <a:p>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 111;</a:t>
            </a:r>
          </a:p>
          <a:p>
            <a:r>
              <a:rPr lang="en-US" sz="800" dirty="0">
                <a:solidFill>
                  <a:srgbClr val="000000"/>
                </a:solidFill>
                <a:latin typeface="Courier New" panose="02070309020205020404" pitchFamily="49" charset="0"/>
              </a:rPr>
              <a:t>[traversal_segment1,flag_outside_start, </a:t>
            </a:r>
            <a:r>
              <a:rPr lang="en-US" sz="800" dirty="0" err="1">
                <a:solidFill>
                  <a:srgbClr val="000000"/>
                </a:solidFill>
                <a:latin typeface="Courier New" panose="02070309020205020404" pitchFamily="49" charset="0"/>
              </a:rPr>
              <a:t>flag_outside_end</a:t>
            </a:r>
            <a:r>
              <a:rPr lang="en-US" sz="800" dirty="0">
                <a:solidFill>
                  <a:srgbClr val="000000"/>
                </a:solidFill>
                <a:latin typeface="Courier New" panose="02070309020205020404" pitchFamily="49" charset="0"/>
              </a:rPr>
              <a:t>] = </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fcn_Path_findTraversalStationSegment</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traversal, </a:t>
            </a:r>
            <a:r>
              <a:rPr lang="en-US" sz="800" dirty="0" err="1">
                <a:solidFill>
                  <a:srgbClr val="000000"/>
                </a:solidFill>
                <a:latin typeface="Courier New" panose="02070309020205020404" pitchFamily="49" charset="0"/>
              </a:rPr>
              <a:t>s_coord_start,s_coord_end</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fprintf</a:t>
            </a:r>
            <a:r>
              <a:rPr lang="en-US" sz="800" dirty="0">
                <a:solidFill>
                  <a:srgbClr val="000000"/>
                </a:solidFill>
                <a:latin typeface="Courier New" panose="02070309020205020404" pitchFamily="49" charset="0"/>
              </a:rPr>
              <a:t>(1,</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'Figure: %d, </a:t>
            </a:r>
            <a:r>
              <a:rPr lang="en-US" sz="800" dirty="0" err="1">
                <a:solidFill>
                  <a:srgbClr val="AA04F9"/>
                </a:solidFill>
                <a:latin typeface="Courier New" panose="02070309020205020404" pitchFamily="49" charset="0"/>
              </a:rPr>
              <a:t>flag_outside_start</a:t>
            </a:r>
            <a:r>
              <a:rPr lang="en-US" sz="800" dirty="0">
                <a:solidFill>
                  <a:srgbClr val="AA04F9"/>
                </a:solidFill>
                <a:latin typeface="Courier New" panose="02070309020205020404" pitchFamily="49" charset="0"/>
              </a:rPr>
              <a:t> is: %d, </a:t>
            </a:r>
            <a:r>
              <a:rPr lang="en-US" sz="800" dirty="0" err="1">
                <a:solidFill>
                  <a:srgbClr val="AA04F9"/>
                </a:solidFill>
                <a:latin typeface="Courier New" panose="02070309020205020404" pitchFamily="49" charset="0"/>
              </a:rPr>
              <a:t>flag_outside_end</a:t>
            </a:r>
            <a:r>
              <a:rPr lang="en-US" sz="800" dirty="0">
                <a:solidFill>
                  <a:srgbClr val="AA04F9"/>
                </a:solidFill>
                <a:latin typeface="Courier New" panose="02070309020205020404" pitchFamily="49" charset="0"/>
              </a:rPr>
              <a:t> is: %d \n'</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fignum</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flag_outside_start,flag_outside_end</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title(</a:t>
            </a:r>
            <a:r>
              <a:rPr lang="en-US" sz="800" dirty="0">
                <a:solidFill>
                  <a:srgbClr val="AA04F9"/>
                </a:solidFill>
                <a:latin typeface="Courier New" panose="02070309020205020404" pitchFamily="49" charset="0"/>
              </a:rPr>
              <a:t>'Normal query - Test case #1'</a:t>
            </a:r>
            <a:r>
              <a:rPr lang="en-US" sz="8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E1BED474-92D6-4CE8-AB6C-0604B6528928}"/>
              </a:ext>
            </a:extLst>
          </p:cNvPr>
          <p:cNvPicPr>
            <a:picLocks noChangeAspect="1"/>
          </p:cNvPicPr>
          <p:nvPr/>
        </p:nvPicPr>
        <p:blipFill>
          <a:blip r:embed="rId2"/>
          <a:stretch>
            <a:fillRect/>
          </a:stretch>
        </p:blipFill>
        <p:spPr>
          <a:xfrm>
            <a:off x="7443494" y="3847325"/>
            <a:ext cx="3522931" cy="2645550"/>
          </a:xfrm>
          <a:prstGeom prst="rect">
            <a:avLst/>
          </a:prstGeom>
        </p:spPr>
      </p:pic>
    </p:spTree>
    <p:extLst>
      <p:ext uri="{BB962C8B-B14F-4D97-AF65-F5344CB8AC3E}">
        <p14:creationId xmlns:p14="http://schemas.microsoft.com/office/powerpoint/2010/main" val="187736010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0E6E-AA6F-4AB0-8F13-B665CE191283}"/>
              </a:ext>
            </a:extLst>
          </p:cNvPr>
          <p:cNvSpPr>
            <a:spLocks noGrp="1"/>
          </p:cNvSpPr>
          <p:nvPr>
            <p:ph type="title"/>
          </p:nvPr>
        </p:nvSpPr>
        <p:spPr/>
        <p:txBody>
          <a:bodyPr/>
          <a:lstStyle/>
          <a:p>
            <a:r>
              <a:rPr lang="en-US" dirty="0"/>
              <a:t>Here are more standard example results</a:t>
            </a:r>
          </a:p>
        </p:txBody>
      </p:sp>
      <p:pic>
        <p:nvPicPr>
          <p:cNvPr id="3" name="Picture 2">
            <a:extLst>
              <a:ext uri="{FF2B5EF4-FFF2-40B4-BE49-F238E27FC236}">
                <a16:creationId xmlns:a16="http://schemas.microsoft.com/office/drawing/2014/main" id="{85E020D2-9800-47C6-889D-610138A8FC1C}"/>
              </a:ext>
            </a:extLst>
          </p:cNvPr>
          <p:cNvPicPr>
            <a:picLocks noChangeAspect="1"/>
          </p:cNvPicPr>
          <p:nvPr/>
        </p:nvPicPr>
        <p:blipFill>
          <a:blip r:embed="rId2"/>
          <a:stretch>
            <a:fillRect/>
          </a:stretch>
        </p:blipFill>
        <p:spPr>
          <a:xfrm>
            <a:off x="420000" y="1820723"/>
            <a:ext cx="5676000" cy="4262400"/>
          </a:xfrm>
          <a:prstGeom prst="rect">
            <a:avLst/>
          </a:prstGeom>
        </p:spPr>
      </p:pic>
      <p:pic>
        <p:nvPicPr>
          <p:cNvPr id="4" name="Picture 3">
            <a:extLst>
              <a:ext uri="{FF2B5EF4-FFF2-40B4-BE49-F238E27FC236}">
                <a16:creationId xmlns:a16="http://schemas.microsoft.com/office/drawing/2014/main" id="{5F387769-B726-463F-8650-5E01BBAA3198}"/>
              </a:ext>
            </a:extLst>
          </p:cNvPr>
          <p:cNvPicPr>
            <a:picLocks noChangeAspect="1"/>
          </p:cNvPicPr>
          <p:nvPr/>
        </p:nvPicPr>
        <p:blipFill>
          <a:blip r:embed="rId3"/>
          <a:stretch>
            <a:fillRect/>
          </a:stretch>
        </p:blipFill>
        <p:spPr>
          <a:xfrm>
            <a:off x="5992575" y="1820723"/>
            <a:ext cx="5676000" cy="4262400"/>
          </a:xfrm>
          <a:prstGeom prst="rect">
            <a:avLst/>
          </a:prstGeom>
        </p:spPr>
      </p:pic>
    </p:spTree>
    <p:extLst>
      <p:ext uri="{BB962C8B-B14F-4D97-AF65-F5344CB8AC3E}">
        <p14:creationId xmlns:p14="http://schemas.microsoft.com/office/powerpoint/2010/main" val="2486276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a degenerate query is given where there is only a single station, then it automatically finds the right traversal portion containing that station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4 - degenerate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444;</a:t>
            </a:r>
          </a:p>
          <a:p>
            <a:r>
              <a:rPr lang="en-US" sz="900" dirty="0">
                <a:solidFill>
                  <a:srgbClr val="000000"/>
                </a:solidFill>
                <a:latin typeface="Courier New" panose="02070309020205020404" pitchFamily="49" charset="0"/>
              </a:rPr>
              <a:t>[traversal_segment4,flag_outside_start,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with exact same point'</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9FA3F61B-8361-4D69-9352-4D30E6487724}"/>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75960843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And if the ENTIRE traversal is within the station limits, it simply returns the entire traversal back</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5 - entire traversal within</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-5;</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555;</a:t>
            </a:r>
          </a:p>
          <a:p>
            <a:r>
              <a:rPr lang="en-US" sz="900" dirty="0">
                <a:solidFill>
                  <a:srgbClr val="000000"/>
                </a:solidFill>
                <a:latin typeface="Courier New" panose="02070309020205020404" pitchFamily="49" charset="0"/>
              </a:rPr>
              <a:t>[traversal_segment5,flag_outside_start,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entire traversal within start and end of s-limits'</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3D66E6A4-7909-4B3E-AC98-1FD0203EE326}"/>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799666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the station end query is past the end of the traversal, but start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6 - end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7000;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666;</a:t>
            </a:r>
          </a:p>
          <a:p>
            <a:r>
              <a:rPr lang="en-US" sz="900" dirty="0">
                <a:solidFill>
                  <a:srgbClr val="000000"/>
                </a:solidFill>
                <a:latin typeface="Courier New" panose="02070309020205020404" pitchFamily="49" charset="0"/>
              </a:rPr>
              <a:t>[traversal_segment6,flag_outside_start,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end point outside of s-limits of traversal'</a:t>
            </a:r>
            <a:r>
              <a:rPr lang="en-US" sz="900" dirty="0">
                <a:solidFill>
                  <a:srgbClr val="000000"/>
                </a:solidFill>
                <a:latin typeface="Courier New" panose="02070309020205020404" pitchFamily="49" charset="0"/>
              </a:rPr>
              <a:t>);</a:t>
            </a:r>
          </a:p>
        </p:txBody>
      </p:sp>
      <p:pic>
        <p:nvPicPr>
          <p:cNvPr id="6" name="Picture 5">
            <a:extLst>
              <a:ext uri="{FF2B5EF4-FFF2-40B4-BE49-F238E27FC236}">
                <a16:creationId xmlns:a16="http://schemas.microsoft.com/office/drawing/2014/main" id="{DF3A91EB-A356-4006-A111-8568E6A09FF7}"/>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38654250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the station start query is before the start of the traversal, but end is within, it returns only the cut-out portion</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7 - start of traversal out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777;</a:t>
            </a:r>
          </a:p>
          <a:p>
            <a:r>
              <a:rPr lang="en-US" sz="900" dirty="0">
                <a:solidFill>
                  <a:srgbClr val="000000"/>
                </a:solidFill>
                <a:latin typeface="Courier New" panose="02070309020205020404" pitchFamily="49" charset="0"/>
              </a:rPr>
              <a:t>[traversal_segment7,flag_outside_start,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point outside of s-limits of traversal'</a:t>
            </a:r>
            <a:r>
              <a:rPr lang="en-US" sz="900" dirty="0">
                <a:solidFill>
                  <a:srgbClr val="000000"/>
                </a:solidFill>
                <a:latin typeface="Courier New" panose="02070309020205020404" pitchFamily="49" charset="0"/>
              </a:rPr>
              <a:t>);</a:t>
            </a:r>
          </a:p>
        </p:txBody>
      </p:sp>
      <p:pic>
        <p:nvPicPr>
          <p:cNvPr id="4" name="Picture 3">
            <a:extLst>
              <a:ext uri="{FF2B5EF4-FFF2-40B4-BE49-F238E27FC236}">
                <a16:creationId xmlns:a16="http://schemas.microsoft.com/office/drawing/2014/main" id="{17612018-C0CA-42EC-BFE8-E968DBE038EB}"/>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8822664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If both the start and end of query are BEFORE the start, then it returns only the first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9 - outside of start</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-100;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999;</a:t>
            </a:r>
          </a:p>
          <a:p>
            <a:r>
              <a:rPr lang="en-US" sz="900" dirty="0">
                <a:solidFill>
                  <a:srgbClr val="000000"/>
                </a:solidFill>
                <a:latin typeface="Courier New" panose="02070309020205020404" pitchFamily="49" charset="0"/>
              </a:rPr>
              <a:t>[traversal_segment9,flag_outside_start,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prior to start of traversal'</a:t>
            </a:r>
            <a:r>
              <a:rPr lang="en-US" sz="900" dirty="0">
                <a:solidFill>
                  <a:srgbClr val="000000"/>
                </a:solidFill>
                <a:latin typeface="Courier New" panose="02070309020205020404" pitchFamily="49" charset="0"/>
              </a:rPr>
              <a:t>);</a:t>
            </a:r>
          </a:p>
        </p:txBody>
      </p:sp>
      <p:pic>
        <p:nvPicPr>
          <p:cNvPr id="5" name="Picture 4">
            <a:extLst>
              <a:ext uri="{FF2B5EF4-FFF2-40B4-BE49-F238E27FC236}">
                <a16:creationId xmlns:a16="http://schemas.microsoft.com/office/drawing/2014/main" id="{54990742-1989-4E38-ACC0-137626AE3821}"/>
              </a:ext>
            </a:extLst>
          </p:cNvPr>
          <p:cNvPicPr>
            <a:picLocks noChangeAspect="1"/>
          </p:cNvPicPr>
          <p:nvPr/>
        </p:nvPicPr>
        <p:blipFill>
          <a:blip r:embed="rId2"/>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28464605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2DD03E-9CB7-45AC-9595-113F73E4D549}"/>
              </a:ext>
            </a:extLst>
          </p:cNvPr>
          <p:cNvPicPr>
            <a:picLocks noChangeAspect="1"/>
          </p:cNvPicPr>
          <p:nvPr/>
        </p:nvPicPr>
        <p:blipFill>
          <a:blip r:embed="rId2"/>
          <a:stretch>
            <a:fillRect/>
          </a:stretch>
        </p:blipFill>
        <p:spPr>
          <a:xfrm>
            <a:off x="6035490" y="1880690"/>
            <a:ext cx="5676000" cy="4262400"/>
          </a:xfrm>
          <a:prstGeom prst="rect">
            <a:avLst/>
          </a:prstGeom>
        </p:spPr>
      </p:pic>
      <p:sp>
        <p:nvSpPr>
          <p:cNvPr id="2" name="Title 1">
            <a:extLst>
              <a:ext uri="{FF2B5EF4-FFF2-40B4-BE49-F238E27FC236}">
                <a16:creationId xmlns:a16="http://schemas.microsoft.com/office/drawing/2014/main" id="{4BEE3484-1221-44F6-BB80-9A66395BDFEB}"/>
              </a:ext>
            </a:extLst>
          </p:cNvPr>
          <p:cNvSpPr>
            <a:spLocks noGrp="1"/>
          </p:cNvSpPr>
          <p:nvPr>
            <p:ph type="title"/>
          </p:nvPr>
        </p:nvSpPr>
        <p:spPr/>
        <p:txBody>
          <a:bodyPr>
            <a:normAutofit fontScale="90000"/>
          </a:bodyPr>
          <a:lstStyle/>
          <a:p>
            <a:r>
              <a:rPr lang="en-US" dirty="0"/>
              <a:t>Similarly, if both the start and end of query are AFTER the end, then it returns only the last segment</a:t>
            </a:r>
          </a:p>
        </p:txBody>
      </p:sp>
      <p:sp>
        <p:nvSpPr>
          <p:cNvPr id="3" name="Rectangle 2">
            <a:extLst>
              <a:ext uri="{FF2B5EF4-FFF2-40B4-BE49-F238E27FC236}">
                <a16:creationId xmlns:a16="http://schemas.microsoft.com/office/drawing/2014/main" id="{6CD574A9-0E09-4699-AEDA-582F464C572E}"/>
              </a:ext>
            </a:extLst>
          </p:cNvPr>
          <p:cNvSpPr/>
          <p:nvPr/>
        </p:nvSpPr>
        <p:spPr>
          <a:xfrm>
            <a:off x="5825490" y="4527263"/>
            <a:ext cx="6096000" cy="1615827"/>
          </a:xfrm>
          <a:prstGeom prst="rect">
            <a:avLst/>
          </a:prstGeom>
          <a:solidFill>
            <a:schemeClr val="accent4">
              <a:lumMod val="20000"/>
              <a:lumOff val="80000"/>
            </a:schemeClr>
          </a:solidFill>
        </p:spPr>
        <p:txBody>
          <a:bodyPr>
            <a:spAutoFit/>
          </a:bodyPr>
          <a:lstStyle/>
          <a:p>
            <a:r>
              <a:rPr lang="en-US" sz="900" dirty="0">
                <a:solidFill>
                  <a:srgbClr val="028009"/>
                </a:solidFill>
                <a:latin typeface="Courier New" panose="02070309020205020404" pitchFamily="49" charset="0"/>
              </a:rPr>
              <a:t>%% BASIC example 10 - outside of end</a:t>
            </a:r>
          </a:p>
          <a:p>
            <a:r>
              <a:rPr lang="en-US" sz="900" dirty="0" err="1">
                <a:solidFill>
                  <a:srgbClr val="000000"/>
                </a:solidFill>
                <a:latin typeface="Courier New" panose="02070309020205020404" pitchFamily="49" charset="0"/>
              </a:rPr>
              <a:t>s_coord_start</a:t>
            </a:r>
            <a:r>
              <a:rPr lang="en-US" sz="900" dirty="0">
                <a:solidFill>
                  <a:srgbClr val="000000"/>
                </a:solidFill>
                <a:latin typeface="Courier New" panose="02070309020205020404" pitchFamily="49" charset="0"/>
              </a:rPr>
              <a:t> = 2000;</a:t>
            </a:r>
          </a:p>
          <a:p>
            <a:r>
              <a:rPr lang="en-US" sz="900" dirty="0" err="1">
                <a:solidFill>
                  <a:srgbClr val="000000"/>
                </a:solidFill>
                <a:latin typeface="Courier New" panose="02070309020205020404" pitchFamily="49" charset="0"/>
              </a:rPr>
              <a:t>s_coord_end</a:t>
            </a:r>
            <a:r>
              <a:rPr lang="en-US" sz="900" dirty="0">
                <a:solidFill>
                  <a:srgbClr val="000000"/>
                </a:solidFill>
                <a:latin typeface="Courier New" panose="02070309020205020404" pitchFamily="49" charset="0"/>
              </a:rPr>
              <a:t>   = 3000;</a:t>
            </a:r>
          </a:p>
          <a:p>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 1111;</a:t>
            </a:r>
          </a:p>
          <a:p>
            <a:r>
              <a:rPr lang="en-US" sz="900" dirty="0">
                <a:solidFill>
                  <a:srgbClr val="000000"/>
                </a:solidFill>
                <a:latin typeface="Courier New" panose="02070309020205020404" pitchFamily="49" charset="0"/>
              </a:rPr>
              <a:t>[traversal_segment10,flag_outside_start, </a:t>
            </a:r>
            <a:r>
              <a:rPr lang="en-US" sz="900" dirty="0" err="1">
                <a:solidFill>
                  <a:srgbClr val="000000"/>
                </a:solidFill>
                <a:latin typeface="Courier New" panose="02070309020205020404" pitchFamily="49" charset="0"/>
              </a:rPr>
              <a:t>flag_outside_end</a:t>
            </a:r>
            <a:r>
              <a:rPr lang="en-US" sz="900" dirty="0">
                <a:solidFill>
                  <a:srgbClr val="000000"/>
                </a:solidFill>
                <a:latin typeface="Courier New" panose="02070309020205020404" pitchFamily="49" charset="0"/>
              </a:rPr>
              <a:t>] = </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fcn_Path_findTraversalStationSegment</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traversal, </a:t>
            </a:r>
            <a:r>
              <a:rPr lang="en-US" sz="900" dirty="0" err="1">
                <a:solidFill>
                  <a:srgbClr val="000000"/>
                </a:solidFill>
                <a:latin typeface="Courier New" panose="02070309020205020404" pitchFamily="49" charset="0"/>
              </a:rPr>
              <a:t>s_coord_start,s_coord_end</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a:t>
            </a:r>
          </a:p>
          <a:p>
            <a:r>
              <a:rPr lang="en-US" sz="900" dirty="0" err="1">
                <a:solidFill>
                  <a:srgbClr val="000000"/>
                </a:solidFill>
                <a:latin typeface="Courier New" panose="02070309020205020404" pitchFamily="49" charset="0"/>
              </a:rPr>
              <a:t>fprintf</a:t>
            </a:r>
            <a:r>
              <a:rPr lang="en-US" sz="900" dirty="0">
                <a:solidFill>
                  <a:srgbClr val="000000"/>
                </a:solidFill>
                <a:latin typeface="Courier New" panose="02070309020205020404" pitchFamily="49" charset="0"/>
              </a:rPr>
              <a:t>(1,</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a:solidFill>
                  <a:srgbClr val="AA04F9"/>
                </a:solidFill>
                <a:latin typeface="Courier New" panose="02070309020205020404" pitchFamily="49" charset="0"/>
              </a:rPr>
              <a:t>'Figure: %d, </a:t>
            </a:r>
            <a:r>
              <a:rPr lang="en-US" sz="900" dirty="0" err="1">
                <a:solidFill>
                  <a:srgbClr val="AA04F9"/>
                </a:solidFill>
                <a:latin typeface="Courier New" panose="02070309020205020404" pitchFamily="49" charset="0"/>
              </a:rPr>
              <a:t>flag_outside_start</a:t>
            </a:r>
            <a:r>
              <a:rPr lang="en-US" sz="900" dirty="0">
                <a:solidFill>
                  <a:srgbClr val="AA04F9"/>
                </a:solidFill>
                <a:latin typeface="Courier New" panose="02070309020205020404" pitchFamily="49" charset="0"/>
              </a:rPr>
              <a:t> is: %d, </a:t>
            </a:r>
            <a:r>
              <a:rPr lang="en-US" sz="900" dirty="0" err="1">
                <a:solidFill>
                  <a:srgbClr val="AA04F9"/>
                </a:solidFill>
                <a:latin typeface="Courier New" panose="02070309020205020404" pitchFamily="49" charset="0"/>
              </a:rPr>
              <a:t>flag_outside_end</a:t>
            </a:r>
            <a:r>
              <a:rPr lang="en-US" sz="900" dirty="0">
                <a:solidFill>
                  <a:srgbClr val="AA04F9"/>
                </a:solidFill>
                <a:latin typeface="Courier New" panose="02070309020205020404" pitchFamily="49" charset="0"/>
              </a:rPr>
              <a:t> is: %d \n'</a:t>
            </a:r>
            <a:r>
              <a:rPr lang="en-US" sz="900" dirty="0">
                <a:solidFill>
                  <a:srgbClr val="000000"/>
                </a:solidFill>
                <a:latin typeface="Courier New" panose="02070309020205020404" pitchFamily="49" charset="0"/>
              </a:rPr>
              <a:t>,</a:t>
            </a:r>
            <a:r>
              <a:rPr lang="en-US" sz="900" dirty="0">
                <a:solidFill>
                  <a:srgbClr val="0E00FF"/>
                </a:solidFill>
                <a:latin typeface="Courier New" panose="02070309020205020404" pitchFamily="49" charset="0"/>
              </a:rPr>
              <a:t>...</a:t>
            </a:r>
          </a:p>
          <a:p>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fignum</a:t>
            </a:r>
            <a:r>
              <a:rPr lang="en-US" sz="900" dirty="0">
                <a:solidFill>
                  <a:srgbClr val="000000"/>
                </a:solidFill>
                <a:latin typeface="Courier New" panose="02070309020205020404" pitchFamily="49" charset="0"/>
              </a:rPr>
              <a:t>, </a:t>
            </a:r>
            <a:r>
              <a:rPr lang="en-US" sz="900" dirty="0" err="1">
                <a:solidFill>
                  <a:srgbClr val="000000"/>
                </a:solidFill>
                <a:latin typeface="Courier New" panose="02070309020205020404" pitchFamily="49" charset="0"/>
              </a:rPr>
              <a:t>flag_outside_start,flag_outside_end</a:t>
            </a:r>
            <a:r>
              <a:rPr lang="en-US" sz="900" dirty="0">
                <a:solidFill>
                  <a:srgbClr val="000000"/>
                </a:solidFill>
                <a:latin typeface="Courier New" panose="02070309020205020404" pitchFamily="49" charset="0"/>
              </a:rPr>
              <a:t>);</a:t>
            </a:r>
          </a:p>
          <a:p>
            <a:r>
              <a:rPr lang="en-US" sz="900" dirty="0">
                <a:solidFill>
                  <a:srgbClr val="000000"/>
                </a:solidFill>
                <a:latin typeface="Courier New" panose="02070309020205020404" pitchFamily="49" charset="0"/>
              </a:rPr>
              <a:t>title(</a:t>
            </a:r>
            <a:r>
              <a:rPr lang="en-US" sz="900" dirty="0">
                <a:solidFill>
                  <a:srgbClr val="AA04F9"/>
                </a:solidFill>
                <a:latin typeface="Courier New" panose="02070309020205020404" pitchFamily="49" charset="0"/>
              </a:rPr>
              <a:t>'Query where start and end points are after the end of traversal'</a:t>
            </a:r>
            <a:r>
              <a:rPr lang="en-US" sz="900" dirty="0">
                <a:solidFill>
                  <a:srgbClr val="000000"/>
                </a:solidFill>
                <a:latin typeface="Courier New" panose="02070309020205020404" pitchFamily="49" charset="0"/>
              </a:rPr>
              <a:t>);</a:t>
            </a:r>
          </a:p>
        </p:txBody>
      </p:sp>
      <p:pic>
        <p:nvPicPr>
          <p:cNvPr id="7" name="Picture 6">
            <a:extLst>
              <a:ext uri="{FF2B5EF4-FFF2-40B4-BE49-F238E27FC236}">
                <a16:creationId xmlns:a16="http://schemas.microsoft.com/office/drawing/2014/main" id="{22ADD49A-9D6F-4D89-88F2-C3E7AC95EF6E}"/>
              </a:ext>
            </a:extLst>
          </p:cNvPr>
          <p:cNvPicPr>
            <a:picLocks noChangeAspect="1"/>
          </p:cNvPicPr>
          <p:nvPr/>
        </p:nvPicPr>
        <p:blipFill>
          <a:blip r:embed="rId3"/>
          <a:stretch>
            <a:fillRect/>
          </a:stretch>
        </p:blipFill>
        <p:spPr>
          <a:xfrm>
            <a:off x="149490" y="1880690"/>
            <a:ext cx="5676000" cy="4262400"/>
          </a:xfrm>
          <a:prstGeom prst="rect">
            <a:avLst/>
          </a:prstGeom>
        </p:spPr>
      </p:pic>
    </p:spTree>
    <p:extLst>
      <p:ext uri="{BB962C8B-B14F-4D97-AF65-F5344CB8AC3E}">
        <p14:creationId xmlns:p14="http://schemas.microsoft.com/office/powerpoint/2010/main" val="157455738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E636B-79AF-4F8C-924C-CC35B8007A31}"/>
              </a:ext>
            </a:extLst>
          </p:cNvPr>
          <p:cNvSpPr>
            <a:spLocks noGrp="1"/>
          </p:cNvSpPr>
          <p:nvPr>
            <p:ph type="title"/>
          </p:nvPr>
        </p:nvSpPr>
        <p:spPr/>
        <p:txBody>
          <a:bodyPr>
            <a:normAutofit fontScale="90000"/>
          </a:bodyPr>
          <a:lstStyle/>
          <a:p>
            <a:r>
              <a:rPr lang="en-US" dirty="0"/>
              <a:t>This function will still give the correct result if the start and end points are </a:t>
            </a:r>
            <a:r>
              <a:rPr lang="en-US" dirty="0">
                <a:solidFill>
                  <a:srgbClr val="FF0000"/>
                </a:solidFill>
              </a:rPr>
              <a:t>out of order</a:t>
            </a:r>
            <a:r>
              <a:rPr lang="en-US" dirty="0"/>
              <a:t>, but will generate a warning</a:t>
            </a:r>
          </a:p>
        </p:txBody>
      </p:sp>
      <p:pic>
        <p:nvPicPr>
          <p:cNvPr id="3" name="Picture 2">
            <a:extLst>
              <a:ext uri="{FF2B5EF4-FFF2-40B4-BE49-F238E27FC236}">
                <a16:creationId xmlns:a16="http://schemas.microsoft.com/office/drawing/2014/main" id="{889BE74E-3FFF-4E69-B794-E4B05BB975D3}"/>
              </a:ext>
            </a:extLst>
          </p:cNvPr>
          <p:cNvPicPr>
            <a:picLocks noChangeAspect="1"/>
          </p:cNvPicPr>
          <p:nvPr/>
        </p:nvPicPr>
        <p:blipFill>
          <a:blip r:embed="rId2"/>
          <a:stretch>
            <a:fillRect/>
          </a:stretch>
        </p:blipFill>
        <p:spPr>
          <a:xfrm>
            <a:off x="3258000" y="2132190"/>
            <a:ext cx="5676000" cy="4262400"/>
          </a:xfrm>
          <a:prstGeom prst="rect">
            <a:avLst/>
          </a:prstGeom>
        </p:spPr>
      </p:pic>
    </p:spTree>
    <p:extLst>
      <p:ext uri="{BB962C8B-B14F-4D97-AF65-F5344CB8AC3E}">
        <p14:creationId xmlns:p14="http://schemas.microsoft.com/office/powerpoint/2010/main" val="330705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B007AE-CCAB-4307-AC6A-57A14AE1AE4A}"/>
              </a:ext>
            </a:extLst>
          </p:cNvPr>
          <p:cNvSpPr>
            <a:spLocks noGrp="1"/>
          </p:cNvSpPr>
          <p:nvPr>
            <p:ph type="title"/>
          </p:nvPr>
        </p:nvSpPr>
        <p:spPr>
          <a:xfrm>
            <a:off x="600525" y="650875"/>
            <a:ext cx="10515600" cy="1325563"/>
          </a:xfrm>
        </p:spPr>
        <p:txBody>
          <a:bodyPr>
            <a:noAutofit/>
          </a:bodyPr>
          <a:lstStyle/>
          <a:p>
            <a:r>
              <a:rPr lang="en-US" sz="3600" dirty="0"/>
              <a:t>An issue with station coordinates is that they depend very strongly on how much weaving. Depending on weaving, paths plotted at same station points – in this case every 40 meters – may be very distant from their neighbors.</a:t>
            </a:r>
          </a:p>
        </p:txBody>
      </p:sp>
      <p:pic>
        <p:nvPicPr>
          <p:cNvPr id="2" name="Picture 1">
            <a:extLst>
              <a:ext uri="{FF2B5EF4-FFF2-40B4-BE49-F238E27FC236}">
                <a16:creationId xmlns:a16="http://schemas.microsoft.com/office/drawing/2014/main" id="{A4467F33-3DD9-425A-A1BC-EE3374107FB5}"/>
              </a:ext>
            </a:extLst>
          </p:cNvPr>
          <p:cNvPicPr>
            <a:picLocks noChangeAspect="1"/>
          </p:cNvPicPr>
          <p:nvPr/>
        </p:nvPicPr>
        <p:blipFill>
          <a:blip r:embed="rId2"/>
          <a:stretch>
            <a:fillRect/>
          </a:stretch>
        </p:blipFill>
        <p:spPr>
          <a:xfrm>
            <a:off x="182325" y="2595600"/>
            <a:ext cx="5676000" cy="4262400"/>
          </a:xfrm>
          <a:prstGeom prst="rect">
            <a:avLst/>
          </a:prstGeom>
        </p:spPr>
      </p:pic>
      <p:sp>
        <p:nvSpPr>
          <p:cNvPr id="3" name="Rectangle 2">
            <a:extLst>
              <a:ext uri="{FF2B5EF4-FFF2-40B4-BE49-F238E27FC236}">
                <a16:creationId xmlns:a16="http://schemas.microsoft.com/office/drawing/2014/main" id="{FAE01456-5C15-45BA-9ECA-E70266A31463}"/>
              </a:ext>
            </a:extLst>
          </p:cNvPr>
          <p:cNvSpPr/>
          <p:nvPr/>
        </p:nvSpPr>
        <p:spPr>
          <a:xfrm>
            <a:off x="6596062" y="2421473"/>
            <a:ext cx="4191000" cy="3908762"/>
          </a:xfrm>
          <a:prstGeom prst="rect">
            <a:avLst/>
          </a:prstGeom>
          <a:solidFill>
            <a:schemeClr val="accent4">
              <a:lumMod val="20000"/>
              <a:lumOff val="80000"/>
            </a:schemeClr>
          </a:solidFill>
        </p:spPr>
        <p:txBody>
          <a:bodyPr wrap="square">
            <a:spAutoFit/>
          </a:bodyPr>
          <a:lstStyle/>
          <a:p>
            <a:r>
              <a:rPr lang="en-US" sz="800" dirty="0">
                <a:solidFill>
                  <a:srgbClr val="028009"/>
                </a:solidFill>
                <a:latin typeface="Courier New" panose="02070309020205020404" pitchFamily="49" charset="0"/>
              </a:rPr>
              <a:t>%% Example 2: Show station discrepancies</a:t>
            </a:r>
          </a:p>
          <a:p>
            <a:r>
              <a:rPr lang="en-US" sz="800" dirty="0">
                <a:solidFill>
                  <a:srgbClr val="028009"/>
                </a:solidFill>
                <a:latin typeface="Courier New" panose="02070309020205020404" pitchFamily="49" charset="0"/>
              </a:rPr>
              <a:t>% Plot station markers</a:t>
            </a:r>
          </a:p>
          <a:p>
            <a:r>
              <a:rPr lang="en-US" sz="800" dirty="0">
                <a:solidFill>
                  <a:srgbClr val="028009"/>
                </a:solidFill>
                <a:latin typeface="Courier New" panose="02070309020205020404" pitchFamily="49" charset="0"/>
              </a:rPr>
              <a:t> </a:t>
            </a:r>
          </a:p>
          <a:p>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 = 2;</a:t>
            </a:r>
          </a:p>
          <a:p>
            <a:r>
              <a:rPr lang="en-US" sz="800" dirty="0">
                <a:solidFill>
                  <a:srgbClr val="000000"/>
                </a:solidFill>
                <a:latin typeface="Courier New" panose="02070309020205020404" pitchFamily="49" charset="0"/>
              </a:rPr>
              <a:t> </a:t>
            </a:r>
          </a:p>
          <a:p>
            <a:r>
              <a:rPr lang="en-US" sz="800" dirty="0">
                <a:solidFill>
                  <a:srgbClr val="000000"/>
                </a:solidFill>
                <a:latin typeface="Courier New" panose="02070309020205020404" pitchFamily="49" charset="0"/>
              </a:rPr>
              <a:t>figure(</a:t>
            </a:r>
            <a:r>
              <a:rPr lang="en-US" sz="800" dirty="0" err="1">
                <a:solidFill>
                  <a:srgbClr val="000000"/>
                </a:solidFill>
                <a:latin typeface="Courier New" panose="02070309020205020404" pitchFamily="49" charset="0"/>
              </a:rPr>
              <a:t>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clf</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hold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on</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grid </a:t>
            </a:r>
            <a:r>
              <a:rPr lang="en-US" sz="800" dirty="0">
                <a:solidFill>
                  <a:srgbClr val="AA04F9"/>
                </a:solidFill>
                <a:latin typeface="Courier New" panose="02070309020205020404" pitchFamily="49" charset="0"/>
              </a:rPr>
              <a:t>minor</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Station_step</a:t>
            </a:r>
            <a:r>
              <a:rPr lang="en-US" sz="800" dirty="0">
                <a:solidFill>
                  <a:srgbClr val="000000"/>
                </a:solidFill>
                <a:latin typeface="Courier New" panose="02070309020205020404" pitchFamily="49" charset="0"/>
              </a:rPr>
              <a:t> = 40;</a:t>
            </a:r>
          </a:p>
          <a:p>
            <a:r>
              <a:rPr lang="en-US" sz="800" dirty="0">
                <a:solidFill>
                  <a:srgbClr val="000000"/>
                </a:solidFill>
                <a:latin typeface="Courier New" panose="02070309020205020404" pitchFamily="49" charset="0"/>
              </a:rPr>
              <a:t> </a:t>
            </a:r>
          </a:p>
          <a:p>
            <a:r>
              <a:rPr lang="en-US" sz="800" dirty="0" err="1">
                <a:solidFill>
                  <a:srgbClr val="000000"/>
                </a:solidFill>
                <a:latin typeface="Courier New" panose="02070309020205020404" pitchFamily="49" charset="0"/>
              </a:rPr>
              <a:t>fcn_Path_plotTraversalsXY</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data,fig_num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xlabel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'X [m]'</a:t>
            </a:r>
            <a:r>
              <a:rPr lang="en-US" sz="800" dirty="0">
                <a:solidFill>
                  <a:srgbClr val="000000"/>
                </a:solidFill>
                <a:latin typeface="Courier New" panose="02070309020205020404" pitchFamily="49" charset="0"/>
              </a:rPr>
              <a:t>);</a:t>
            </a:r>
          </a:p>
          <a:p>
            <a:r>
              <a:rPr lang="en-US" sz="800" dirty="0" err="1">
                <a:solidFill>
                  <a:srgbClr val="000000"/>
                </a:solidFill>
                <a:latin typeface="Courier New" panose="02070309020205020404" pitchFamily="49" charset="0"/>
              </a:rPr>
              <a:t>ylabel</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'Y [m]'</a:t>
            </a:r>
            <a:r>
              <a:rPr lang="en-US" sz="800" dirty="0">
                <a:solidFill>
                  <a:srgbClr val="000000"/>
                </a:solidFill>
                <a:latin typeface="Courier New" panose="02070309020205020404" pitchFamily="49" charset="0"/>
              </a:rPr>
              <a:t>);</a:t>
            </a:r>
          </a:p>
          <a:p>
            <a:r>
              <a:rPr lang="en-US" sz="800" dirty="0">
                <a:solidFill>
                  <a:srgbClr val="000000"/>
                </a:solidFill>
                <a:latin typeface="Courier New" panose="02070309020205020404" pitchFamily="49" charset="0"/>
              </a:rPr>
              <a:t> </a:t>
            </a:r>
          </a:p>
          <a:p>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 = 1:length(paths)</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}.Station;</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for</a:t>
            </a:r>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i_station</a:t>
            </a:r>
            <a:r>
              <a:rPr lang="en-US" sz="800" dirty="0">
                <a:solidFill>
                  <a:srgbClr val="000000"/>
                </a:solidFill>
                <a:latin typeface="Courier New" panose="02070309020205020404" pitchFamily="49" charset="0"/>
              </a:rPr>
              <a:t> = </a:t>
            </a:r>
            <a:r>
              <a:rPr lang="en-US" sz="800" dirty="0" err="1">
                <a:solidFill>
                  <a:srgbClr val="000000"/>
                </a:solidFill>
                <a:latin typeface="Courier New" panose="02070309020205020404" pitchFamily="49" charset="0"/>
              </a:rPr>
              <a:t>Station_step:Station_step:traversal_stations</a:t>
            </a:r>
            <a:r>
              <a:rPr lang="en-US" sz="800" dirty="0">
                <a:solidFill>
                  <a:srgbClr val="000000"/>
                </a:solidFill>
                <a:latin typeface="Courier New" panose="02070309020205020404" pitchFamily="49" charset="0"/>
              </a:rPr>
              <a:t>(end)</a:t>
            </a:r>
          </a:p>
          <a:p>
            <a:r>
              <a:rPr lang="en-US" sz="800" dirty="0">
                <a:solidFill>
                  <a:srgbClr val="000000"/>
                </a:solidFill>
                <a:latin typeface="Courier New" panose="02070309020205020404" pitchFamily="49" charset="0"/>
              </a:rPr>
              <a:t>        index = find(</a:t>
            </a:r>
            <a:r>
              <a:rPr lang="en-US" sz="800" dirty="0" err="1">
                <a:solidFill>
                  <a:srgbClr val="000000"/>
                </a:solidFill>
                <a:latin typeface="Courier New" panose="02070309020205020404" pitchFamily="49" charset="0"/>
              </a:rPr>
              <a:t>traversal_stations</a:t>
            </a:r>
            <a:r>
              <a:rPr lang="en-US" sz="800" dirty="0">
                <a:solidFill>
                  <a:srgbClr val="000000"/>
                </a:solidFill>
                <a:latin typeface="Courier New" panose="02070309020205020404" pitchFamily="49" charset="0"/>
              </a:rPr>
              <a:t> &gt;= i_station,1);</a:t>
            </a:r>
          </a:p>
          <a:p>
            <a:r>
              <a:rPr lang="it-IT" sz="800" dirty="0">
                <a:solidFill>
                  <a:srgbClr val="000000"/>
                </a:solidFill>
                <a:latin typeface="Courier New" panose="02070309020205020404" pitchFamily="49" charset="0"/>
              </a:rPr>
              <a:t>        plot(data.traversal{i_traveral}.X(index),</a:t>
            </a:r>
            <a:r>
              <a:rPr lang="it-IT"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a:solidFill>
                  <a:srgbClr val="AA04F9"/>
                </a:solidFill>
                <a:latin typeface="Courier New" panose="02070309020205020404" pitchFamily="49" charset="0"/>
              </a:rPr>
              <a:t>'k.'</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'Markersize'</a:t>
            </a:r>
            <a:r>
              <a:rPr lang="en-US" sz="800" dirty="0">
                <a:solidFill>
                  <a:srgbClr val="000000"/>
                </a:solidFill>
                <a:latin typeface="Courier New" panose="02070309020205020404" pitchFamily="49" charset="0"/>
              </a:rPr>
              <a:t>,15);</a:t>
            </a:r>
          </a:p>
          <a:p>
            <a:r>
              <a:rPr lang="en-US" sz="800" dirty="0">
                <a:solidFill>
                  <a:srgbClr val="000000"/>
                </a:solidFill>
                <a:latin typeface="Courier New" panose="02070309020205020404" pitchFamily="49" charset="0"/>
              </a:rPr>
              <a:t>        text(</a:t>
            </a:r>
            <a:r>
              <a:rPr lang="en-US" sz="800" dirty="0" err="1">
                <a:solidFill>
                  <a:srgbClr val="000000"/>
                </a:solidFill>
                <a:latin typeface="Courier New" panose="02070309020205020404" pitchFamily="49" charset="0"/>
              </a:rPr>
              <a:t>data.traversal</a:t>
            </a:r>
            <a:r>
              <a:rPr lang="en-US" sz="800" dirty="0">
                <a:solidFill>
                  <a:srgbClr val="000000"/>
                </a:solidFill>
                <a:latin typeface="Courier New" panose="02070309020205020404" pitchFamily="49" charset="0"/>
              </a:rPr>
              <a:t>{</a:t>
            </a:r>
            <a:r>
              <a:rPr lang="en-US" sz="800" dirty="0" err="1">
                <a:solidFill>
                  <a:srgbClr val="000000"/>
                </a:solidFill>
                <a:latin typeface="Courier New" panose="02070309020205020404" pitchFamily="49" charset="0"/>
              </a:rPr>
              <a:t>i_traveral</a:t>
            </a:r>
            <a:r>
              <a:rPr lang="en-US" sz="800" dirty="0">
                <a:solidFill>
                  <a:srgbClr val="000000"/>
                </a:solidFill>
                <a:latin typeface="Courier New" panose="02070309020205020404" pitchFamily="49" charset="0"/>
              </a:rPr>
              <a:t>}.X(index),</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data.traversal{i_traveral}.Y(index),</a:t>
            </a:r>
            <a:r>
              <a:rPr lang="it-IT" sz="800" dirty="0">
                <a:solidFill>
                  <a:srgbClr val="0E00FF"/>
                </a:solidFill>
                <a:latin typeface="Courier New" panose="02070309020205020404" pitchFamily="49" charset="0"/>
              </a:rPr>
              <a:t>...</a:t>
            </a:r>
          </a:p>
          <a:p>
            <a:r>
              <a:rPr lang="en-US" sz="800" dirty="0">
                <a:solidFill>
                  <a:srgbClr val="000000"/>
                </a:solidFill>
                <a:latin typeface="Courier New" panose="02070309020205020404" pitchFamily="49" charset="0"/>
              </a:rPr>
              <a:t>            </a:t>
            </a:r>
            <a:r>
              <a:rPr lang="en-US" sz="800" dirty="0" err="1">
                <a:solidFill>
                  <a:srgbClr val="000000"/>
                </a:solidFill>
                <a:latin typeface="Courier New" panose="02070309020205020404" pitchFamily="49" charset="0"/>
              </a:rPr>
              <a:t>sprintf</a:t>
            </a:r>
            <a:r>
              <a:rPr lang="en-US" sz="800" dirty="0">
                <a:solidFill>
                  <a:srgbClr val="000000"/>
                </a:solidFill>
                <a:latin typeface="Courier New" panose="02070309020205020404" pitchFamily="49" charset="0"/>
              </a:rPr>
              <a:t>(</a:t>
            </a:r>
            <a:r>
              <a:rPr lang="en-US" sz="800" dirty="0">
                <a:solidFill>
                  <a:srgbClr val="AA04F9"/>
                </a:solidFill>
                <a:latin typeface="Courier New" panose="02070309020205020404" pitchFamily="49" charset="0"/>
              </a:rPr>
              <a:t>'Station: %.2f'</a:t>
            </a:r>
            <a:r>
              <a:rPr lang="en-US" sz="800" dirty="0">
                <a:solidFill>
                  <a:srgbClr val="000000"/>
                </a:solidFill>
                <a:latin typeface="Courier New" panose="02070309020205020404" pitchFamily="49" charset="0"/>
              </a:rPr>
              <a:t>,</a:t>
            </a:r>
            <a:r>
              <a:rPr lang="en-US" sz="800" dirty="0">
                <a:solidFill>
                  <a:srgbClr val="0E00FF"/>
                </a:solidFill>
                <a:latin typeface="Courier New" panose="02070309020205020404" pitchFamily="49" charset="0"/>
              </a:rPr>
              <a:t>...</a:t>
            </a:r>
          </a:p>
          <a:p>
            <a:r>
              <a:rPr lang="it-IT" sz="800" dirty="0">
                <a:solidFill>
                  <a:srgbClr val="000000"/>
                </a:solidFill>
                <a:latin typeface="Courier New" panose="02070309020205020404" pitchFamily="49" charset="0"/>
              </a:rPr>
              <a:t>            data.traversal{i_traveral}.Station(index)));</a:t>
            </a:r>
          </a:p>
          <a:p>
            <a:r>
              <a:rPr lang="en-US" sz="800" dirty="0">
                <a:solidFill>
                  <a:srgbClr val="000000"/>
                </a:solidFill>
                <a:latin typeface="Courier New" panose="02070309020205020404" pitchFamily="49" charset="0"/>
              </a:rPr>
              <a:t>    </a:t>
            </a:r>
            <a:r>
              <a:rPr lang="en-US" sz="800" dirty="0">
                <a:solidFill>
                  <a:srgbClr val="0E00FF"/>
                </a:solidFill>
                <a:latin typeface="Courier New" panose="02070309020205020404" pitchFamily="49" charset="0"/>
              </a:rPr>
              <a:t>end</a:t>
            </a:r>
          </a:p>
          <a:p>
            <a:r>
              <a:rPr lang="en-US" sz="800" dirty="0">
                <a:solidFill>
                  <a:srgbClr val="0E00FF"/>
                </a:solidFill>
                <a:latin typeface="Courier New" panose="02070309020205020404" pitchFamily="49" charset="0"/>
              </a:rPr>
              <a:t>end</a:t>
            </a:r>
          </a:p>
        </p:txBody>
      </p:sp>
    </p:spTree>
    <p:extLst>
      <p:ext uri="{BB962C8B-B14F-4D97-AF65-F5344CB8AC3E}">
        <p14:creationId xmlns:p14="http://schemas.microsoft.com/office/powerpoint/2010/main" val="31070587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Projecting from a path normally outward</a:t>
            </a:r>
          </a:p>
        </p:txBody>
      </p:sp>
    </p:spTree>
    <p:extLst>
      <p:ext uri="{BB962C8B-B14F-4D97-AF65-F5344CB8AC3E}">
        <p14:creationId xmlns:p14="http://schemas.microsoft.com/office/powerpoint/2010/main" val="16690657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common operation is to seek vectors that are normal to a path at given station points</a:t>
            </a:r>
          </a:p>
        </p:txBody>
      </p:sp>
      <p:sp>
        <p:nvSpPr>
          <p:cNvPr id="3" name="Content Placeholder 2"/>
          <p:cNvSpPr>
            <a:spLocks noGrp="1"/>
          </p:cNvSpPr>
          <p:nvPr>
            <p:ph idx="1"/>
          </p:nvPr>
        </p:nvSpPr>
        <p:spPr/>
        <p:txBody>
          <a:bodyPr/>
          <a:lstStyle/>
          <a:p>
            <a:pPr marL="0" indent="0">
              <a:buNone/>
            </a:pPr>
            <a:r>
              <a:rPr lang="en-US" dirty="0"/>
              <a:t>This is used in calculating nearby paths, in projecting paths sideways, and similar operations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90970" y="2691996"/>
            <a:ext cx="5334000" cy="4000500"/>
          </a:xfrm>
          <a:prstGeom prst="rect">
            <a:avLst/>
          </a:prstGeom>
        </p:spPr>
      </p:pic>
    </p:spTree>
    <p:extLst>
      <p:ext uri="{BB962C8B-B14F-4D97-AF65-F5344CB8AC3E}">
        <p14:creationId xmlns:p14="http://schemas.microsoft.com/office/powerpoint/2010/main" val="199242429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519284" cy="2748063"/>
          </a:xfrm>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7840111" y="739288"/>
            <a:ext cx="3640101" cy="529680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500" dirty="0">
                <a:solidFill>
                  <a:srgbClr val="0000FF"/>
                </a:solidFill>
                <a:latin typeface="Courier New" panose="02070309020205020404" pitchFamily="49" charset="0"/>
              </a:rPr>
              <a:t>function</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unit_normal_vector_start</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unit_normal_vector_end</a:t>
            </a:r>
            <a:r>
              <a:rPr lang="en-US" sz="500" dirty="0">
                <a:solidFill>
                  <a:srgbClr val="000000"/>
                </a:solidFill>
                <a:latin typeface="Courier New" panose="02070309020205020404" pitchFamily="49" charset="0"/>
              </a:rPr>
              <a:t>] = </a:t>
            </a:r>
            <a:r>
              <a:rPr lang="en-US" sz="500" dirty="0">
                <a:solidFill>
                  <a:srgbClr val="0000FF"/>
                </a:solidFill>
                <a:latin typeface="Courier New" panose="02070309020205020404" pitchFamily="49" charset="0"/>
              </a:rPr>
              <a:t>...</a:t>
            </a:r>
          </a:p>
          <a:p>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fcn_Path_FindOrthogonalPathVectorsAtStations</a:t>
            </a:r>
            <a:r>
              <a:rPr lang="en-US" sz="500" dirty="0">
                <a:solidFill>
                  <a:srgbClr val="000000"/>
                </a:solidFill>
                <a:latin typeface="Courier New" panose="02070309020205020404" pitchFamily="49" charset="0"/>
              </a:rPr>
              <a:t>(</a:t>
            </a:r>
            <a:r>
              <a:rPr lang="en-US" sz="500" dirty="0" err="1">
                <a:solidFill>
                  <a:srgbClr val="000000"/>
                </a:solidFill>
                <a:latin typeface="Courier New" panose="02070309020205020404" pitchFamily="49" charset="0"/>
              </a:rPr>
              <a:t>stations,central_traversal</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varargin</a:t>
            </a:r>
            <a:r>
              <a:rPr lang="en-US" sz="500" dirty="0">
                <a:solidFill>
                  <a:srgbClr val="000000"/>
                </a:solidFill>
                <a:latin typeface="Courier New" panose="02070309020205020404" pitchFamily="49" charset="0"/>
              </a:rPr>
              <a:t>)</a:t>
            </a:r>
          </a:p>
          <a:p>
            <a:r>
              <a:rPr lang="en-US" sz="500" dirty="0">
                <a:solidFill>
                  <a:srgbClr val="000000"/>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endParaRPr lang="en-US" sz="500" dirty="0">
              <a:solidFill>
                <a:srgbClr val="228B22"/>
              </a:solidFill>
              <a:latin typeface="Courier New" panose="02070309020205020404" pitchFamily="49" charset="0"/>
            </a:endParaRPr>
          </a:p>
          <a:p>
            <a:r>
              <a:rPr lang="en-US" sz="500" dirty="0">
                <a:solidFill>
                  <a:srgbClr val="228B22"/>
                </a:solidFill>
                <a:latin typeface="Courier New" panose="02070309020205020404" pitchFamily="49" charset="0"/>
              </a:rPr>
              <a:t>% Given a central traversal and a set of stations along that traversal,</a:t>
            </a:r>
          </a:p>
          <a:p>
            <a:r>
              <a:rPr lang="en-US" sz="500" dirty="0">
                <a:solidFill>
                  <a:srgbClr val="228B22"/>
                </a:solidFill>
                <a:latin typeface="Courier New" panose="02070309020205020404" pitchFamily="49" charset="0"/>
              </a:rPr>
              <a:t>% finds the unit normal vector on the central </a:t>
            </a:r>
            <a:r>
              <a:rPr lang="en-US" sz="500" dirty="0" err="1">
                <a:solidFill>
                  <a:srgbClr val="228B22"/>
                </a:solidFill>
                <a:latin typeface="Courier New" panose="02070309020205020404" pitchFamily="49" charset="0"/>
              </a:rPr>
              <a:t>traveral</a:t>
            </a:r>
            <a:r>
              <a:rPr lang="en-US" sz="500" dirty="0">
                <a:solidFill>
                  <a:srgbClr val="228B22"/>
                </a:solidFill>
                <a:latin typeface="Courier New" panose="02070309020205020404" pitchFamily="49" charset="0"/>
              </a:rPr>
              <a:t> at each station</a:t>
            </a:r>
          </a:p>
          <a:p>
            <a:r>
              <a:rPr lang="en-US" sz="500" dirty="0">
                <a:solidFill>
                  <a:srgbClr val="228B22"/>
                </a:solidFill>
                <a:latin typeface="Courier New" panose="02070309020205020404" pitchFamily="49" charset="0"/>
              </a:rPr>
              <a:t>%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FORMAT: </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unit_normal_vector_start</a:t>
            </a:r>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stations,central_traversal</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INPUTS: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stations: an N x 1 vector containing the station on the central</a:t>
            </a:r>
          </a:p>
          <a:p>
            <a:r>
              <a:rPr lang="en-US" sz="500" dirty="0">
                <a:solidFill>
                  <a:srgbClr val="228B22"/>
                </a:solidFill>
                <a:latin typeface="Courier New" panose="02070309020205020404" pitchFamily="49" charset="0"/>
              </a:rPr>
              <a:t>%      traversal where the projections should take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central_traversal</a:t>
            </a:r>
            <a:r>
              <a:rPr lang="en-US" sz="500" dirty="0">
                <a:solidFill>
                  <a:srgbClr val="228B22"/>
                </a:solidFill>
                <a:latin typeface="Courier New" panose="02070309020205020404" pitchFamily="49" charset="0"/>
              </a:rPr>
              <a:t>: a traversal structure that specifies the path</a:t>
            </a:r>
          </a:p>
          <a:p>
            <a:r>
              <a:rPr lang="en-US" sz="500" dirty="0">
                <a:solidFill>
                  <a:srgbClr val="228B22"/>
                </a:solidFill>
                <a:latin typeface="Courier New" panose="02070309020205020404" pitchFamily="49" charset="0"/>
              </a:rPr>
              <a:t>%      where projections to other paths are taking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(OPTIONAL INPUTS)</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a flag to indicate which type of projection is</a:t>
            </a:r>
          </a:p>
          <a:p>
            <a:r>
              <a:rPr lang="en-US" sz="500" dirty="0">
                <a:solidFill>
                  <a:srgbClr val="228B22"/>
                </a:solidFill>
                <a:latin typeface="Courier New" panose="02070309020205020404" pitchFamily="49" charset="0"/>
              </a:rPr>
              <a:t>%      used, especially when stations are located at the end-points of</a:t>
            </a:r>
          </a:p>
          <a:p>
            <a:r>
              <a:rPr lang="en-US" sz="500" dirty="0">
                <a:solidFill>
                  <a:srgbClr val="228B22"/>
                </a:solidFill>
                <a:latin typeface="Courier New" panose="02070309020205020404" pitchFamily="49" charset="0"/>
              </a:rPr>
              <a:t>%      segments within the </a:t>
            </a:r>
            <a:r>
              <a:rPr lang="en-US" sz="500" dirty="0" err="1">
                <a:solidFill>
                  <a:srgbClr val="228B22"/>
                </a:solidFill>
                <a:latin typeface="Courier New" panose="02070309020205020404" pitchFamily="49" charset="0"/>
              </a:rPr>
              <a:t>nearby_traversal</a:t>
            </a:r>
            <a:r>
              <a:rPr lang="en-US" sz="500" dirty="0">
                <a:solidFill>
                  <a:srgbClr val="228B22"/>
                </a:solidFill>
                <a:latin typeface="Courier New" panose="02070309020205020404" pitchFamily="49" charset="0"/>
              </a:rPr>
              <a:t>. When stations are at the</a:t>
            </a:r>
          </a:p>
          <a:p>
            <a:r>
              <a:rPr lang="en-US" sz="500" dirty="0">
                <a:solidFill>
                  <a:srgbClr val="228B22"/>
                </a:solidFill>
                <a:latin typeface="Courier New" panose="02070309020205020404" pitchFamily="49" charset="0"/>
              </a:rPr>
              <a:t>%      end-points of segments, the normal vector is undefined as it depends</a:t>
            </a:r>
          </a:p>
          <a:p>
            <a:r>
              <a:rPr lang="en-US" sz="500" dirty="0">
                <a:solidFill>
                  <a:srgbClr val="228B22"/>
                </a:solidFill>
                <a:latin typeface="Courier New" panose="02070309020205020404" pitchFamily="49" charset="0"/>
              </a:rPr>
              <a:t>%      on whether to use the prior or subsequent segment, or some</a:t>
            </a:r>
          </a:p>
          <a:p>
            <a:r>
              <a:rPr lang="en-US" sz="500" dirty="0">
                <a:solidFill>
                  <a:srgbClr val="228B22"/>
                </a:solidFill>
                <a:latin typeface="Courier New" panose="02070309020205020404" pitchFamily="49" charset="0"/>
              </a:rPr>
              <a:t>%      combination of these.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Note that the very first point always uses projections from the</a:t>
            </a:r>
          </a:p>
          <a:p>
            <a:r>
              <a:rPr lang="en-US" sz="500" dirty="0">
                <a:solidFill>
                  <a:srgbClr val="228B22"/>
                </a:solidFill>
                <a:latin typeface="Courier New" panose="02070309020205020404" pitchFamily="49" charset="0"/>
              </a:rPr>
              <a:t>%      following </a:t>
            </a:r>
            <a:r>
              <a:rPr lang="en-US" sz="500" dirty="0" err="1">
                <a:solidFill>
                  <a:srgbClr val="228B22"/>
                </a:solidFill>
                <a:latin typeface="Courier New" panose="02070309020205020404" pitchFamily="49" charset="0"/>
              </a:rPr>
              <a:t>segement</a:t>
            </a:r>
            <a:r>
              <a:rPr lang="en-US" sz="500" dirty="0">
                <a:solidFill>
                  <a:srgbClr val="228B22"/>
                </a:solidFill>
                <a:latin typeface="Courier New" panose="02070309020205020404" pitchFamily="49" charset="0"/>
              </a:rPr>
              <a:t>, and the very last point always uses the prior.</a:t>
            </a:r>
          </a:p>
          <a:p>
            <a:r>
              <a:rPr lang="en-US" sz="500" dirty="0">
                <a:solidFill>
                  <a:srgbClr val="228B22"/>
                </a:solidFill>
                <a:latin typeface="Courier New" panose="02070309020205020404" pitchFamily="49" charset="0"/>
              </a:rPr>
              <a:t>%      Otherwise, the flag determines behaviors for endpoints of internal</a:t>
            </a:r>
          </a:p>
          <a:p>
            <a:r>
              <a:rPr lang="en-US" sz="500" dirty="0">
                <a:solidFill>
                  <a:srgbClr val="228B22"/>
                </a:solidFill>
                <a:latin typeface="Courier New" panose="02070309020205020404" pitchFamily="49" charset="0"/>
              </a:rPr>
              <a:t>%      segments. The options include: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1;  % This is the default, and indicates</a:t>
            </a:r>
          </a:p>
          <a:p>
            <a:r>
              <a:rPr lang="en-US" sz="500" dirty="0">
                <a:solidFill>
                  <a:srgbClr val="228B22"/>
                </a:solidFill>
                <a:latin typeface="Courier New" panose="02070309020205020404" pitchFamily="49" charset="0"/>
              </a:rPr>
              <a:t>%          that the orthogonal projection of an endpoint is created by the</a:t>
            </a:r>
          </a:p>
          <a:p>
            <a:r>
              <a:rPr lang="en-US" sz="500" dirty="0">
                <a:solidFill>
                  <a:srgbClr val="228B22"/>
                </a:solidFill>
                <a:latin typeface="Courier New" panose="02070309020205020404" pitchFamily="49" charset="0"/>
              </a:rPr>
              <a:t>%          PRIOR segment leading up to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2;  % This indicates that the orthogonal</a:t>
            </a:r>
          </a:p>
          <a:p>
            <a:r>
              <a:rPr lang="en-US" sz="500" dirty="0">
                <a:solidFill>
                  <a:srgbClr val="228B22"/>
                </a:solidFill>
                <a:latin typeface="Courier New" panose="02070309020205020404" pitchFamily="49" charset="0"/>
              </a:rPr>
              <a:t>%          projection of an endpoint is created by the FOLLOWING segment</a:t>
            </a:r>
          </a:p>
          <a:p>
            <a:r>
              <a:rPr lang="en-US" sz="500" dirty="0">
                <a:solidFill>
                  <a:srgbClr val="228B22"/>
                </a:solidFill>
                <a:latin typeface="Courier New" panose="02070309020205020404" pitchFamily="49" charset="0"/>
              </a:rPr>
              <a:t>%          after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3;  % This indicates that the orthogonal</a:t>
            </a:r>
          </a:p>
          <a:p>
            <a:r>
              <a:rPr lang="en-US" sz="500" dirty="0">
                <a:solidFill>
                  <a:srgbClr val="228B22"/>
                </a:solidFill>
                <a:latin typeface="Courier New" panose="02070309020205020404" pitchFamily="49" charset="0"/>
              </a:rPr>
              <a:t>%          projection, ONLY if the station query falls at the joining point</a:t>
            </a:r>
          </a:p>
          <a:p>
            <a:r>
              <a:rPr lang="en-US" sz="500" dirty="0">
                <a:solidFill>
                  <a:srgbClr val="228B22"/>
                </a:solidFill>
                <a:latin typeface="Courier New" panose="02070309020205020404" pitchFamily="49" charset="0"/>
              </a:rPr>
              <a:t>%          between two segments (e.g. is on the "joint"), then the</a:t>
            </a:r>
          </a:p>
          <a:p>
            <a:r>
              <a:rPr lang="en-US" sz="500" dirty="0">
                <a:solidFill>
                  <a:srgbClr val="228B22"/>
                </a:solidFill>
                <a:latin typeface="Courier New" panose="02070309020205020404" pitchFamily="49" charset="0"/>
              </a:rPr>
              <a:t>%          projection is created by averaging the vector projections</a:t>
            </a:r>
          </a:p>
          <a:p>
            <a:r>
              <a:rPr lang="en-US" sz="500" dirty="0">
                <a:solidFill>
                  <a:srgbClr val="228B22"/>
                </a:solidFill>
                <a:latin typeface="Courier New" panose="02070309020205020404" pitchFamily="49" charset="0"/>
              </a:rPr>
              <a:t>%          created from the PRIOR segment and FOLLOWING segment.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4;  % This indicates that the orthogonal</a:t>
            </a:r>
          </a:p>
          <a:p>
            <a:r>
              <a:rPr lang="en-US" sz="500" dirty="0">
                <a:solidFill>
                  <a:srgbClr val="228B22"/>
                </a:solidFill>
                <a:latin typeface="Courier New" panose="02070309020205020404" pitchFamily="49" charset="0"/>
              </a:rPr>
              <a:t>%          projections along segments should be calculated at the midpoints</a:t>
            </a:r>
          </a:p>
          <a:p>
            <a:r>
              <a:rPr lang="en-US" sz="500" dirty="0">
                <a:solidFill>
                  <a:srgbClr val="228B22"/>
                </a:solidFill>
                <a:latin typeface="Courier New" panose="02070309020205020404" pitchFamily="49" charset="0"/>
              </a:rPr>
              <a:t>%          of each segment, and then for each station </a:t>
            </a:r>
            <a:r>
              <a:rPr lang="en-US" sz="500" dirty="0" err="1">
                <a:solidFill>
                  <a:srgbClr val="228B22"/>
                </a:solidFill>
                <a:latin typeface="Courier New" panose="02070309020205020404" pitchFamily="49" charset="0"/>
              </a:rPr>
              <a:t>qeuary</a:t>
            </a:r>
            <a:r>
              <a:rPr lang="en-US" sz="500" dirty="0">
                <a:solidFill>
                  <a:srgbClr val="228B22"/>
                </a:solidFill>
                <a:latin typeface="Courier New" panose="02070309020205020404" pitchFamily="49" charset="0"/>
              </a:rPr>
              <a:t>, the vector</a:t>
            </a:r>
          </a:p>
          <a:p>
            <a:r>
              <a:rPr lang="en-US" sz="500" dirty="0">
                <a:solidFill>
                  <a:srgbClr val="228B22"/>
                </a:solidFill>
                <a:latin typeface="Courier New" panose="02070309020205020404" pitchFamily="49" charset="0"/>
              </a:rPr>
              <a:t>%          projections are interpolated from their prior and subsequent</a:t>
            </a:r>
          </a:p>
          <a:p>
            <a:r>
              <a:rPr lang="en-US" sz="500" dirty="0">
                <a:solidFill>
                  <a:srgbClr val="228B22"/>
                </a:solidFill>
                <a:latin typeface="Courier New" panose="02070309020205020404" pitchFamily="49" charset="0"/>
              </a:rPr>
              <a:t>%          vectors.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 a figure number to plot results. Turns debugging on.</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OUTPUTS: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a:t>
            </a:r>
            <a:r>
              <a:rPr lang="en-US" sz="500" dirty="0">
                <a:solidFill>
                  <a:srgbClr val="228B22"/>
                </a:solidFill>
                <a:latin typeface="Courier New" panose="02070309020205020404" pitchFamily="49" charset="0"/>
              </a:rPr>
              <a:t> start: a Nx2 vector containing [X1 Y1]</a:t>
            </a:r>
          </a:p>
          <a:p>
            <a:r>
              <a:rPr lang="en-US" sz="500" dirty="0">
                <a:solidFill>
                  <a:srgbClr val="228B22"/>
                </a:solidFill>
                <a:latin typeface="Courier New" panose="02070309020205020404" pitchFamily="49" charset="0"/>
              </a:rPr>
              <a:t>%      coordinates as columns, where the [X1 Y1] represents the location of</a:t>
            </a:r>
          </a:p>
          <a:p>
            <a:r>
              <a:rPr lang="en-US" sz="500" dirty="0">
                <a:solidFill>
                  <a:srgbClr val="228B22"/>
                </a:solidFill>
                <a:latin typeface="Courier New" panose="02070309020205020404" pitchFamily="49" charset="0"/>
              </a:rPr>
              <a:t>%      the start point of the vector, on the path.</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a Nx2 vector containing the [X2 Y2] location</a:t>
            </a:r>
          </a:p>
          <a:p>
            <a:r>
              <a:rPr lang="en-US" sz="500" dirty="0">
                <a:solidFill>
                  <a:srgbClr val="228B22"/>
                </a:solidFill>
                <a:latin typeface="Courier New" panose="02070309020205020404" pitchFamily="49" charset="0"/>
              </a:rPr>
              <a:t>%      of the end point of the unit vector. On both outputs, there are N</a:t>
            </a:r>
          </a:p>
          <a:p>
            <a:r>
              <a:rPr lang="en-US" sz="500" dirty="0">
                <a:solidFill>
                  <a:srgbClr val="228B22"/>
                </a:solidFill>
                <a:latin typeface="Courier New" panose="02070309020205020404" pitchFamily="49" charset="0"/>
              </a:rPr>
              <a:t>%      rows, one row for each station.</a:t>
            </a:r>
          </a:p>
          <a:p>
            <a:r>
              <a:rPr lang="en-US" sz="500" dirty="0">
                <a:solidFill>
                  <a:srgbClr val="228B22"/>
                </a:solidFill>
                <a:latin typeface="Courier New" panose="02070309020205020404" pitchFamily="49" charset="0"/>
              </a:rPr>
              <a:t>%</a:t>
            </a:r>
          </a:p>
        </p:txBody>
      </p:sp>
    </p:spTree>
    <p:extLst>
      <p:ext uri="{BB962C8B-B14F-4D97-AF65-F5344CB8AC3E}">
        <p14:creationId xmlns:p14="http://schemas.microsoft.com/office/powerpoint/2010/main" val="22272770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are some examples:</a:t>
            </a:r>
          </a:p>
        </p:txBody>
      </p:sp>
      <p:sp>
        <p:nvSpPr>
          <p:cNvPr id="3" name="Content Placeholder 2"/>
          <p:cNvSpPr>
            <a:spLocks noGrp="1"/>
          </p:cNvSpPr>
          <p:nvPr>
            <p:ph idx="1"/>
          </p:nvPr>
        </p:nvSpPr>
        <p:spPr/>
        <p:txBody>
          <a:bodyPr>
            <a:normAutofit/>
          </a:bodyPr>
          <a:lstStyle/>
          <a:p>
            <a:pPr marL="0" indent="0">
              <a:buNone/>
            </a:pPr>
            <a:r>
              <a:rPr lang="en-US" sz="1600" dirty="0"/>
              <a:t>See: </a:t>
            </a:r>
            <a:r>
              <a:rPr lang="en-US" sz="1600" dirty="0" err="1"/>
              <a:t>script_test_fcn_Path_FindOrthogonalPathVectorsAtStations.m</a:t>
            </a:r>
            <a:endParaRPr lang="en-US" sz="1600"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5386" y="2311400"/>
            <a:ext cx="3657600" cy="274320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27633" y="2311400"/>
            <a:ext cx="3657600" cy="274320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39881" y="2311400"/>
            <a:ext cx="3657600" cy="2743200"/>
          </a:xfrm>
          <a:prstGeom prst="rect">
            <a:avLst/>
          </a:prstGeom>
        </p:spPr>
      </p:pic>
    </p:spTree>
    <p:extLst>
      <p:ext uri="{BB962C8B-B14F-4D97-AF65-F5344CB8AC3E}">
        <p14:creationId xmlns:p14="http://schemas.microsoft.com/office/powerpoint/2010/main" val="21918906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Particularly at an internal vertex, it can be very unclear what to use as a normal vector. Here are 4 options that 1) use previous, 2) use following, 3) average both only at vertex, and 4) average everywhere</a:t>
            </a: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37254" y="2829759"/>
            <a:ext cx="3291840" cy="2468880"/>
          </a:xfrm>
          <a:prstGeom prst="rect">
            <a:avLst/>
          </a:prstGeom>
        </p:spPr>
      </p:pic>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02211" y="2829759"/>
            <a:ext cx="3291840" cy="2468880"/>
          </a:xfrm>
          <a:prstGeom prst="rect">
            <a:avLst/>
          </a:prstGeom>
        </p:spPr>
      </p:pic>
      <p:pic>
        <p:nvPicPr>
          <p:cNvPr id="9" name="Picture 8"/>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69157" y="2829759"/>
            <a:ext cx="3291840" cy="2468880"/>
          </a:xfrm>
          <a:prstGeom prst="rect">
            <a:avLst/>
          </a:prstGeom>
        </p:spPr>
      </p:pic>
      <p:pic>
        <p:nvPicPr>
          <p:cNvPr id="10" name="Picture 9"/>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0388" y="2829759"/>
            <a:ext cx="3291840" cy="2468880"/>
          </a:xfrm>
          <a:prstGeom prst="rect">
            <a:avLst/>
          </a:prstGeom>
        </p:spPr>
      </p:pic>
    </p:spTree>
    <p:extLst>
      <p:ext uri="{BB962C8B-B14F-4D97-AF65-F5344CB8AC3E}">
        <p14:creationId xmlns:p14="http://schemas.microsoft.com/office/powerpoint/2010/main" val="289444065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Generating random traversals</a:t>
            </a:r>
          </a:p>
        </p:txBody>
      </p:sp>
    </p:spTree>
    <p:extLst>
      <p:ext uri="{BB962C8B-B14F-4D97-AF65-F5344CB8AC3E}">
        <p14:creationId xmlns:p14="http://schemas.microsoft.com/office/powerpoint/2010/main" val="36314134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Using normal projections, a common task is to generate random traversals about a given traversal</a:t>
            </a:r>
          </a:p>
        </p:txBody>
      </p:sp>
      <p:sp>
        <p:nvSpPr>
          <p:cNvPr id="3" name="Content Placeholder 2"/>
          <p:cNvSpPr>
            <a:spLocks noGrp="1"/>
          </p:cNvSpPr>
          <p:nvPr>
            <p:ph idx="1"/>
          </p:nvPr>
        </p:nvSpPr>
        <p:spPr/>
        <p:txBody>
          <a:bodyPr/>
          <a:lstStyle/>
          <a:p>
            <a:pPr marL="0" indent="0">
              <a:buNone/>
            </a:pPr>
            <a:r>
              <a:rPr lang="en-US" dirty="0"/>
              <a:t>See: </a:t>
            </a:r>
            <a:r>
              <a:rPr lang="en-US" dirty="0" err="1"/>
              <a:t>fcn_Path_fillRandomTraversalsAboutTraversal.m</a:t>
            </a:r>
            <a:r>
              <a:rPr lang="en-US" dirty="0"/>
              <a:t> and </a:t>
            </a:r>
            <a:r>
              <a:rPr lang="en-US" dirty="0" err="1"/>
              <a:t>script_test_fcn_Path_fillRandomTraversalsAboutTraversal.m</a:t>
            </a:r>
            <a:endParaRPr lang="en-US" dirty="0"/>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222863" y="2945702"/>
            <a:ext cx="5334000" cy="4000500"/>
          </a:xfrm>
          <a:prstGeom prst="rect">
            <a:avLst/>
          </a:prstGeom>
        </p:spPr>
      </p:pic>
    </p:spTree>
    <p:extLst>
      <p:ext uri="{BB962C8B-B14F-4D97-AF65-F5344CB8AC3E}">
        <p14:creationId xmlns:p14="http://schemas.microsoft.com/office/powerpoint/2010/main" val="10331844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choose different smoothness factors or the number of trajectories produced</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8848" y="1690688"/>
            <a:ext cx="3291839"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39571" y="1690688"/>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31410" y="1690688"/>
            <a:ext cx="3291840" cy="2468880"/>
          </a:xfrm>
          <a:prstGeom prst="rect">
            <a:avLst/>
          </a:prstGeom>
        </p:spPr>
      </p:pic>
      <p:pic>
        <p:nvPicPr>
          <p:cNvPr id="6" name="Picture 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793651" y="4250691"/>
            <a:ext cx="3291840" cy="2468880"/>
          </a:xfrm>
          <a:prstGeom prst="rect">
            <a:avLst/>
          </a:prstGeom>
        </p:spPr>
      </p:pic>
      <p:pic>
        <p:nvPicPr>
          <p:cNvPr id="7" name="Picture 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085491" y="4250691"/>
            <a:ext cx="3291840" cy="2468880"/>
          </a:xfrm>
          <a:prstGeom prst="rect">
            <a:avLst/>
          </a:prstGeom>
        </p:spPr>
      </p:pic>
    </p:spTree>
    <p:extLst>
      <p:ext uri="{BB962C8B-B14F-4D97-AF65-F5344CB8AC3E}">
        <p14:creationId xmlns:p14="http://schemas.microsoft.com/office/powerpoint/2010/main" val="12021850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change the standard deviations</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6711" y="2385434"/>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13140" y="2385434"/>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49570" y="2385434"/>
            <a:ext cx="3291840" cy="2468880"/>
          </a:xfrm>
          <a:prstGeom prst="rect">
            <a:avLst/>
          </a:prstGeom>
        </p:spPr>
      </p:pic>
    </p:spTree>
    <p:extLst>
      <p:ext uri="{BB962C8B-B14F-4D97-AF65-F5344CB8AC3E}">
        <p14:creationId xmlns:p14="http://schemas.microsoft.com/office/powerpoint/2010/main" val="23372565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also change the number of points to use to generate each random traversal</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1085" y="2109416"/>
            <a:ext cx="3291840" cy="2468880"/>
          </a:xfrm>
          <a:prstGeom prst="rect">
            <a:avLst/>
          </a:prstGeom>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07327" y="2109416"/>
            <a:ext cx="3291840" cy="2468880"/>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323569" y="2109416"/>
            <a:ext cx="3291840" cy="2468880"/>
          </a:xfrm>
          <a:prstGeom prst="rect">
            <a:avLst/>
          </a:prstGeom>
        </p:spPr>
      </p:pic>
    </p:spTree>
    <p:extLst>
      <p:ext uri="{BB962C8B-B14F-4D97-AF65-F5344CB8AC3E}">
        <p14:creationId xmlns:p14="http://schemas.microsoft.com/office/powerpoint/2010/main" val="1058992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8621FA-F326-44A2-A24D-28294729FC06}"/>
              </a:ext>
            </a:extLst>
          </p:cNvPr>
          <p:cNvSpPr>
            <a:spLocks noGrp="1"/>
          </p:cNvSpPr>
          <p:nvPr>
            <p:ph type="title"/>
          </p:nvPr>
        </p:nvSpPr>
        <p:spPr>
          <a:xfrm>
            <a:off x="742950" y="742951"/>
            <a:ext cx="3476625" cy="4962524"/>
          </a:xfrm>
        </p:spPr>
        <p:txBody>
          <a:bodyPr>
            <a:normAutofit/>
          </a:bodyPr>
          <a:lstStyle/>
          <a:p>
            <a:pPr algn="ctr"/>
            <a:r>
              <a:rPr lang="en-US" sz="3400">
                <a:solidFill>
                  <a:srgbClr val="FFFFFF"/>
                </a:solidFill>
              </a:rPr>
              <a:t>This side-side swerving is why marathon runners ALWAYS end up running more than 26.2 miles (which often surprises and annoys first-time runners)</a:t>
            </a:r>
          </a:p>
        </p:txBody>
      </p:sp>
      <p:pic>
        <p:nvPicPr>
          <p:cNvPr id="3" name="Picture 2">
            <a:extLst>
              <a:ext uri="{FF2B5EF4-FFF2-40B4-BE49-F238E27FC236}">
                <a16:creationId xmlns:a16="http://schemas.microsoft.com/office/drawing/2014/main" id="{1AE66BBC-BFBB-4189-AFF4-9446D269EBF9}"/>
              </a:ext>
            </a:extLst>
          </p:cNvPr>
          <p:cNvPicPr>
            <a:picLocks noChangeAspect="1"/>
          </p:cNvPicPr>
          <p:nvPr/>
        </p:nvPicPr>
        <p:blipFill>
          <a:blip r:embed="rId2"/>
          <a:stretch>
            <a:fillRect/>
          </a:stretch>
        </p:blipFill>
        <p:spPr>
          <a:xfrm>
            <a:off x="6096000" y="487425"/>
            <a:ext cx="4694327" cy="5883150"/>
          </a:xfrm>
          <a:prstGeom prst="rect">
            <a:avLst/>
          </a:prstGeom>
        </p:spPr>
      </p:pic>
    </p:spTree>
    <p:extLst>
      <p:ext uri="{BB962C8B-B14F-4D97-AF65-F5344CB8AC3E}">
        <p14:creationId xmlns:p14="http://schemas.microsoft.com/office/powerpoint/2010/main" val="129407741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Plotting variance bands about a </a:t>
            </a:r>
            <a:r>
              <a:rPr lang="en-US" dirty="0" err="1"/>
              <a:t>traveral</a:t>
            </a:r>
            <a:endParaRPr lang="en-US" dirty="0"/>
          </a:p>
        </p:txBody>
      </p:sp>
    </p:spTree>
    <p:extLst>
      <p:ext uri="{BB962C8B-B14F-4D97-AF65-F5344CB8AC3E}">
        <p14:creationId xmlns:p14="http://schemas.microsoft.com/office/powerpoint/2010/main" val="130898114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 orthogonal projections can also be used to plot the standard deviation about a traversal</a:t>
            </a:r>
          </a:p>
        </p:txBody>
      </p:sp>
      <p:sp>
        <p:nvSpPr>
          <p:cNvPr id="4" name="Content Placeholder 3"/>
          <p:cNvSpPr>
            <a:spLocks noGrp="1"/>
          </p:cNvSpPr>
          <p:nvPr>
            <p:ph idx="1"/>
          </p:nvPr>
        </p:nvSpPr>
        <p:spPr/>
        <p:txBody>
          <a:bodyPr/>
          <a:lstStyle/>
          <a:p>
            <a:pPr marL="0" indent="0">
              <a:buNone/>
            </a:pPr>
            <a:r>
              <a:rPr lang="en-US" dirty="0"/>
              <a:t>See: </a:t>
            </a:r>
            <a:r>
              <a:rPr lang="en-US" dirty="0" err="1"/>
              <a:t>script_test_fcn_Path_plotPathXYWithVarianceBands.m</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0235" y="3059088"/>
            <a:ext cx="3657600" cy="2743200"/>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120967" y="3059088"/>
            <a:ext cx="3657600" cy="274320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751698" y="3059088"/>
            <a:ext cx="3657600" cy="2743200"/>
          </a:xfrm>
          <a:prstGeom prst="rect">
            <a:avLst/>
          </a:prstGeom>
        </p:spPr>
      </p:pic>
    </p:spTree>
    <p:extLst>
      <p:ext uri="{BB962C8B-B14F-4D97-AF65-F5344CB8AC3E}">
        <p14:creationId xmlns:p14="http://schemas.microsoft.com/office/powerpoint/2010/main" val="5940415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069" y="745685"/>
            <a:ext cx="10515600" cy="1325563"/>
          </a:xfrm>
        </p:spPr>
        <p:txBody>
          <a:bodyPr>
            <a:normAutofit fontScale="90000"/>
          </a:bodyPr>
          <a:lstStyle/>
          <a:p>
            <a:r>
              <a:rPr lang="en-US" dirty="0"/>
              <a:t>Note that this function, </a:t>
            </a:r>
            <a:r>
              <a:rPr lang="en-US" dirty="0" err="1"/>
              <a:t>fcn_Path_plotPathXYWithVarianceBands</a:t>
            </a:r>
            <a:r>
              <a:rPr lang="en-US" dirty="0"/>
              <a:t> </a:t>
            </a:r>
            <a:r>
              <a:rPr lang="en-US" dirty="0" err="1"/>
              <a:t>inherets</a:t>
            </a:r>
            <a:r>
              <a:rPr lang="en-US" dirty="0"/>
              <a:t> the band color from plotting, so that </a:t>
            </a:r>
            <a:r>
              <a:rPr lang="en-US"/>
              <a:t>multiple traversals </a:t>
            </a:r>
            <a:r>
              <a:rPr lang="en-US" dirty="0"/>
              <a:t>can be put on the same figure.</a:t>
            </a:r>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043155" y="2739566"/>
            <a:ext cx="5334000" cy="4000500"/>
          </a:xfrm>
          <a:prstGeom prst="rect">
            <a:avLst/>
          </a:prstGeom>
        </p:spPr>
      </p:pic>
    </p:spTree>
    <p:extLst>
      <p:ext uri="{BB962C8B-B14F-4D97-AF65-F5344CB8AC3E}">
        <p14:creationId xmlns:p14="http://schemas.microsoft.com/office/powerpoint/2010/main" val="85171795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Calculating the variance of a traversal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5649945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variance of a single traversal is a measure of how much it bends at each segment, as a distance offset. </a:t>
            </a:r>
          </a:p>
        </p:txBody>
      </p:sp>
      <p:sp>
        <p:nvSpPr>
          <p:cNvPr id="5" name="Content Placeholder 4"/>
          <p:cNvSpPr>
            <a:spLocks noGrp="1"/>
          </p:cNvSpPr>
          <p:nvPr>
            <p:ph idx="1"/>
          </p:nvPr>
        </p:nvSpPr>
        <p:spPr/>
        <p:txBody>
          <a:bodyPr/>
          <a:lstStyle/>
          <a:p>
            <a:pPr marL="0" indent="0">
              <a:buNone/>
            </a:pPr>
            <a:r>
              <a:rPr lang="en-US" dirty="0"/>
              <a:t>This is useful to estimate the error in decimation of a path, as this variance becomes smaller with finer decimations.</a:t>
            </a:r>
          </a:p>
        </p:txBody>
      </p:sp>
      <p:sp>
        <p:nvSpPr>
          <p:cNvPr id="6" name="Rectangle 5"/>
          <p:cNvSpPr/>
          <p:nvPr/>
        </p:nvSpPr>
        <p:spPr>
          <a:xfrm>
            <a:off x="838200" y="5944175"/>
            <a:ext cx="8051653" cy="646331"/>
          </a:xfrm>
          <a:prstGeom prst="rect">
            <a:avLst/>
          </a:prstGeom>
        </p:spPr>
        <p:txBody>
          <a:bodyPr wrap="square">
            <a:spAutoFit/>
          </a:bodyPr>
          <a:lstStyle/>
          <a:p>
            <a:r>
              <a:rPr lang="en-US" dirty="0">
                <a:solidFill>
                  <a:srgbClr val="228B22"/>
                </a:solidFill>
                <a:latin typeface="Courier New" panose="02070309020205020404" pitchFamily="49" charset="0"/>
              </a:rPr>
              <a:t>See:</a:t>
            </a:r>
            <a:br>
              <a:rPr lang="en-US" dirty="0">
                <a:solidFill>
                  <a:srgbClr val="228B22"/>
                </a:solidFill>
                <a:latin typeface="Courier New" panose="02070309020205020404" pitchFamily="49" charset="0"/>
              </a:rPr>
            </a:br>
            <a:r>
              <a:rPr lang="en-US" dirty="0" err="1">
                <a:solidFill>
                  <a:srgbClr val="228B22"/>
                </a:solidFill>
                <a:latin typeface="Courier New" panose="02070309020205020404" pitchFamily="49" charset="0"/>
              </a:rPr>
              <a:t>script_test_fcn_Path_calcSingleTraversalStandardDeviation</a:t>
            </a:r>
            <a:endParaRPr lang="en-US" dirty="0">
              <a:solidFill>
                <a:srgbClr val="228B22"/>
              </a:solidFill>
              <a:latin typeface="Courier New" panose="02070309020205020404" pitchFamily="49" charset="0"/>
            </a:endParaRPr>
          </a:p>
        </p:txBody>
      </p:sp>
      <p:pic>
        <p:nvPicPr>
          <p:cNvPr id="7" name="Picture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423598" y="2827769"/>
            <a:ext cx="4403859" cy="3302894"/>
          </a:xfrm>
          <a:prstGeom prst="rect">
            <a:avLst/>
          </a:prstGeom>
        </p:spPr>
      </p:pic>
    </p:spTree>
    <p:extLst>
      <p:ext uri="{BB962C8B-B14F-4D97-AF65-F5344CB8AC3E}">
        <p14:creationId xmlns:p14="http://schemas.microsoft.com/office/powerpoint/2010/main" val="20916890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3393-D89B-4603-AD3A-396304BC861D}"/>
              </a:ext>
            </a:extLst>
          </p:cNvPr>
          <p:cNvSpPr>
            <a:spLocks noGrp="1"/>
          </p:cNvSpPr>
          <p:nvPr>
            <p:ph type="ctrTitle"/>
          </p:nvPr>
        </p:nvSpPr>
        <p:spPr/>
        <p:txBody>
          <a:bodyPr/>
          <a:lstStyle/>
          <a:p>
            <a:r>
              <a:rPr lang="en-US" dirty="0"/>
              <a:t>Path Averaging Methods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4052378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6CAF-A67A-41B7-93DF-6E0DB8AC5DE5}"/>
              </a:ext>
            </a:extLst>
          </p:cNvPr>
          <p:cNvSpPr>
            <a:spLocks noGrp="1"/>
          </p:cNvSpPr>
          <p:nvPr>
            <p:ph type="title"/>
          </p:nvPr>
        </p:nvSpPr>
        <p:spPr/>
        <p:txBody>
          <a:bodyPr>
            <a:normAutofit fontScale="90000"/>
          </a:bodyPr>
          <a:lstStyle/>
          <a:p>
            <a:r>
              <a:rPr lang="en-US" dirty="0"/>
              <a:t>One of the more useful ways to create permanent paths is to average ones followed earlier. These naturally occurring paths are called “desire lines”.</a:t>
            </a:r>
          </a:p>
        </p:txBody>
      </p:sp>
      <p:pic>
        <p:nvPicPr>
          <p:cNvPr id="4098" name="Picture 2" descr="What is the word for a path that is made naturally by the action of people  walking? - English Language &amp; Usage Stack Exchange"/>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521067" y="2891196"/>
            <a:ext cx="4394009" cy="29176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5469002" y="2284844"/>
            <a:ext cx="5715000" cy="4286250"/>
          </a:xfrm>
          <a:prstGeom prst="rect">
            <a:avLst/>
          </a:prstGeom>
        </p:spPr>
      </p:pic>
    </p:spTree>
    <p:extLst>
      <p:ext uri="{BB962C8B-B14F-4D97-AF65-F5344CB8AC3E}">
        <p14:creationId xmlns:p14="http://schemas.microsoft.com/office/powerpoint/2010/main" val="34244799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C7D0-3CD7-45C7-9F31-FD9371EF52B2}"/>
              </a:ext>
            </a:extLst>
          </p:cNvPr>
          <p:cNvSpPr>
            <a:spLocks noGrp="1"/>
          </p:cNvSpPr>
          <p:nvPr>
            <p:ph type="title"/>
          </p:nvPr>
        </p:nvSpPr>
        <p:spPr/>
        <p:txBody>
          <a:bodyPr/>
          <a:lstStyle/>
          <a:p>
            <a:r>
              <a:rPr lang="en-US" dirty="0"/>
              <a:t>The averaging process seems obvious, but it depends on metrics of distance</a:t>
            </a:r>
          </a:p>
        </p:txBody>
      </p:sp>
      <p:sp>
        <p:nvSpPr>
          <p:cNvPr id="3" name="Content Placeholder 2">
            <a:extLst>
              <a:ext uri="{FF2B5EF4-FFF2-40B4-BE49-F238E27FC236}">
                <a16:creationId xmlns:a16="http://schemas.microsoft.com/office/drawing/2014/main" id="{FB2F4140-8839-42EF-B90F-119E6A9B73E9}"/>
              </a:ext>
            </a:extLst>
          </p:cNvPr>
          <p:cNvSpPr>
            <a:spLocks noGrp="1"/>
          </p:cNvSpPr>
          <p:nvPr>
            <p:ph idx="1"/>
          </p:nvPr>
        </p:nvSpPr>
        <p:spPr/>
        <p:txBody>
          <a:bodyPr/>
          <a:lstStyle/>
          <a:p>
            <a:pPr marL="0" indent="0">
              <a:buNone/>
            </a:pPr>
            <a:r>
              <a:rPr lang="en-US" dirty="0"/>
              <a:t>There are many!</a:t>
            </a:r>
          </a:p>
          <a:p>
            <a:pPr marL="514350" indent="-514350">
              <a:buAutoNum type="arabicPeriod"/>
            </a:pPr>
            <a:r>
              <a:rPr lang="en-US" dirty="0"/>
              <a:t>Averaging points with the same station for different paths</a:t>
            </a:r>
          </a:p>
          <a:p>
            <a:pPr marL="514350" indent="-514350">
              <a:buAutoNum type="arabicPeriod"/>
            </a:pPr>
            <a:r>
              <a:rPr lang="en-US" dirty="0"/>
              <a:t>Averaging the closest points from other paths to given points</a:t>
            </a:r>
          </a:p>
          <a:p>
            <a:pPr marL="514350" indent="-514350">
              <a:buAutoNum type="arabicPeriod"/>
            </a:pPr>
            <a:r>
              <a:rPr lang="en-US" dirty="0"/>
              <a:t>Averaging points found by orthogonal projection from a path</a:t>
            </a:r>
          </a:p>
        </p:txBody>
      </p:sp>
    </p:spTree>
    <p:extLst>
      <p:ext uri="{BB962C8B-B14F-4D97-AF65-F5344CB8AC3E}">
        <p14:creationId xmlns:p14="http://schemas.microsoft.com/office/powerpoint/2010/main" val="31741989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a:xfrm>
            <a:off x="283217" y="708686"/>
            <a:ext cx="10515600" cy="1325563"/>
          </a:xfrm>
        </p:spPr>
        <p:txBody>
          <a:bodyPr>
            <a:normAutofit fontScale="90000"/>
          </a:bodyPr>
          <a:lstStyle/>
          <a:p>
            <a:r>
              <a:rPr lang="en-US" dirty="0"/>
              <a:t>This discrepancy in station distances is why lanes on track and field have staggered starts. The inside line would be shorter than the outside lane if everyone started at the same line.</a:t>
            </a:r>
          </a:p>
        </p:txBody>
      </p:sp>
      <p:pic>
        <p:nvPicPr>
          <p:cNvPr id="3" name="Picture 2"/>
          <p:cNvPicPr>
            <a:picLocks noChangeAspect="1"/>
          </p:cNvPicPr>
          <p:nvPr/>
        </p:nvPicPr>
        <p:blipFill>
          <a:blip r:embed="rId2"/>
          <a:stretch>
            <a:fillRect/>
          </a:stretch>
        </p:blipFill>
        <p:spPr>
          <a:xfrm>
            <a:off x="2691882" y="2683310"/>
            <a:ext cx="6078829" cy="4079569"/>
          </a:xfrm>
          <a:prstGeom prst="rect">
            <a:avLst/>
          </a:prstGeom>
        </p:spPr>
      </p:pic>
    </p:spTree>
    <p:extLst>
      <p:ext uri="{BB962C8B-B14F-4D97-AF65-F5344CB8AC3E}">
        <p14:creationId xmlns:p14="http://schemas.microsoft.com/office/powerpoint/2010/main" val="6147099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EA590-BA9F-4ED3-B1C9-7A4118178745}"/>
              </a:ext>
            </a:extLst>
          </p:cNvPr>
          <p:cNvSpPr>
            <a:spLocks noGrp="1"/>
          </p:cNvSpPr>
          <p:nvPr>
            <p:ph type="title"/>
          </p:nvPr>
        </p:nvSpPr>
        <p:spPr>
          <a:xfrm>
            <a:off x="729711" y="1481003"/>
            <a:ext cx="5609096" cy="3285641"/>
          </a:xfrm>
        </p:spPr>
        <p:txBody>
          <a:bodyPr>
            <a:normAutofit fontScale="90000"/>
          </a:bodyPr>
          <a:lstStyle/>
          <a:p>
            <a:r>
              <a:rPr lang="en-US" dirty="0"/>
              <a:t>The “closest point” method finds the closest point on a nearby path to the central path. It then finds the associated line segment on the nearby path, and then projects FROM the line segment back to the central path.</a:t>
            </a:r>
          </a:p>
        </p:txBody>
      </p:sp>
      <p:sp>
        <p:nvSpPr>
          <p:cNvPr id="4" name="TextBox 3">
            <a:extLst>
              <a:ext uri="{FF2B5EF4-FFF2-40B4-BE49-F238E27FC236}">
                <a16:creationId xmlns:a16="http://schemas.microsoft.com/office/drawing/2014/main" id="{DCC2752C-C7E9-4F2B-BB56-3A51511863C0}"/>
              </a:ext>
            </a:extLst>
          </p:cNvPr>
          <p:cNvSpPr txBox="1"/>
          <p:nvPr/>
        </p:nvSpPr>
        <p:spPr>
          <a:xfrm>
            <a:off x="529813" y="6307810"/>
            <a:ext cx="10715498" cy="369332"/>
          </a:xfrm>
          <a:prstGeom prst="rect">
            <a:avLst/>
          </a:prstGeom>
          <a:noFill/>
        </p:spPr>
        <p:txBody>
          <a:bodyPr wrap="none" rtlCol="0">
            <a:spAutoFit/>
          </a:bodyPr>
          <a:lstStyle/>
          <a:p>
            <a:r>
              <a:rPr lang="en-US" dirty="0"/>
              <a:t>Note: the figures in this section can be produced by running: </a:t>
            </a:r>
            <a:r>
              <a:rPr lang="en-US" dirty="0" err="1"/>
              <a:t>script_test_fcn_Path_findClosestPointsFromPath.m</a:t>
            </a:r>
            <a:endParaRPr lang="en-US" dirty="0"/>
          </a:p>
        </p:txBody>
      </p:sp>
      <p:pic>
        <p:nvPicPr>
          <p:cNvPr id="5" name="Picture 4">
            <a:extLst>
              <a:ext uri="{FF2B5EF4-FFF2-40B4-BE49-F238E27FC236}">
                <a16:creationId xmlns:a16="http://schemas.microsoft.com/office/drawing/2014/main" id="{3DFEF5F0-7695-4671-BA10-BC25BCA871A4}"/>
              </a:ext>
            </a:extLst>
          </p:cNvPr>
          <p:cNvPicPr>
            <a:picLocks noChangeAspect="1"/>
          </p:cNvPicPr>
          <p:nvPr/>
        </p:nvPicPr>
        <p:blipFill>
          <a:blip r:embed="rId2"/>
          <a:stretch>
            <a:fillRect/>
          </a:stretch>
        </p:blipFill>
        <p:spPr>
          <a:xfrm>
            <a:off x="5752871" y="1011264"/>
            <a:ext cx="6439129" cy="4835472"/>
          </a:xfrm>
          <a:prstGeom prst="rect">
            <a:avLst/>
          </a:prstGeom>
        </p:spPr>
      </p:pic>
    </p:spTree>
    <p:extLst>
      <p:ext uri="{BB962C8B-B14F-4D97-AF65-F5344CB8AC3E}">
        <p14:creationId xmlns:p14="http://schemas.microsoft.com/office/powerpoint/2010/main" val="3744285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91D7D-7A92-4E82-9565-BEEE2AF22BF3}"/>
              </a:ext>
            </a:extLst>
          </p:cNvPr>
          <p:cNvSpPr>
            <a:spLocks noGrp="1"/>
          </p:cNvSpPr>
          <p:nvPr>
            <p:ph type="title"/>
          </p:nvPr>
        </p:nvSpPr>
        <p:spPr>
          <a:xfrm>
            <a:off x="838200" y="719455"/>
            <a:ext cx="10515600" cy="1325563"/>
          </a:xfrm>
        </p:spPr>
        <p:txBody>
          <a:bodyPr>
            <a:normAutofit fontScale="90000"/>
          </a:bodyPr>
          <a:lstStyle/>
          <a:p>
            <a:r>
              <a:rPr lang="en-US" dirty="0"/>
              <a:t>Most of our challenges with vehicle guidance have to do with the fact that the station distance on one side of the road is different than on the other. We need a COMMON station for the road or lane.</a:t>
            </a:r>
          </a:p>
        </p:txBody>
      </p:sp>
      <p:pic>
        <p:nvPicPr>
          <p:cNvPr id="3" name="Picture 2">
            <a:extLst>
              <a:ext uri="{FF2B5EF4-FFF2-40B4-BE49-F238E27FC236}">
                <a16:creationId xmlns:a16="http://schemas.microsoft.com/office/drawing/2014/main" id="{BA31EDF4-D0D2-4F42-9AE0-08044539AE3F}"/>
              </a:ext>
            </a:extLst>
          </p:cNvPr>
          <p:cNvPicPr>
            <a:picLocks noChangeAspect="1"/>
          </p:cNvPicPr>
          <p:nvPr/>
        </p:nvPicPr>
        <p:blipFill>
          <a:blip r:embed="rId2"/>
          <a:stretch>
            <a:fillRect/>
          </a:stretch>
        </p:blipFill>
        <p:spPr>
          <a:xfrm>
            <a:off x="1814513" y="2759368"/>
            <a:ext cx="7324010" cy="3826796"/>
          </a:xfrm>
          <a:prstGeom prst="rect">
            <a:avLst/>
          </a:prstGeom>
        </p:spPr>
      </p:pic>
    </p:spTree>
    <p:extLst>
      <p:ext uri="{BB962C8B-B14F-4D97-AF65-F5344CB8AC3E}">
        <p14:creationId xmlns:p14="http://schemas.microsoft.com/office/powerpoint/2010/main" val="171295220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51D85-3B6F-4B50-B38B-7A94FDD289D5}"/>
              </a:ext>
            </a:extLst>
          </p:cNvPr>
          <p:cNvSpPr>
            <a:spLocks noGrp="1"/>
          </p:cNvSpPr>
          <p:nvPr>
            <p:ph type="title"/>
          </p:nvPr>
        </p:nvSpPr>
        <p:spPr/>
        <p:txBody>
          <a:bodyPr>
            <a:normAutofit fontScale="90000"/>
          </a:bodyPr>
          <a:lstStyle/>
          <a:p>
            <a:r>
              <a:rPr lang="en-US" dirty="0"/>
              <a:t>This method has the advantage of generating expected results even when the queries “graze” nearby paths</a:t>
            </a:r>
          </a:p>
        </p:txBody>
      </p:sp>
      <p:pic>
        <p:nvPicPr>
          <p:cNvPr id="3" name="Picture 2">
            <a:extLst>
              <a:ext uri="{FF2B5EF4-FFF2-40B4-BE49-F238E27FC236}">
                <a16:creationId xmlns:a16="http://schemas.microsoft.com/office/drawing/2014/main" id="{297A54DF-68A1-4FB6-91D6-F2AC2F3DEEB8}"/>
              </a:ext>
            </a:extLst>
          </p:cNvPr>
          <p:cNvPicPr>
            <a:picLocks noChangeAspect="1"/>
          </p:cNvPicPr>
          <p:nvPr/>
        </p:nvPicPr>
        <p:blipFill>
          <a:blip r:embed="rId2"/>
          <a:stretch>
            <a:fillRect/>
          </a:stretch>
        </p:blipFill>
        <p:spPr>
          <a:xfrm>
            <a:off x="4328811" y="2230475"/>
            <a:ext cx="5676000" cy="4262400"/>
          </a:xfrm>
          <a:prstGeom prst="rect">
            <a:avLst/>
          </a:prstGeom>
        </p:spPr>
      </p:pic>
    </p:spTree>
    <p:extLst>
      <p:ext uri="{BB962C8B-B14F-4D97-AF65-F5344CB8AC3E}">
        <p14:creationId xmlns:p14="http://schemas.microsoft.com/office/powerpoint/2010/main" val="169134992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41C8-1D82-423E-B181-4EA5C7DF6BEC}"/>
              </a:ext>
            </a:extLst>
          </p:cNvPr>
          <p:cNvSpPr>
            <a:spLocks noGrp="1"/>
          </p:cNvSpPr>
          <p:nvPr>
            <p:ph type="title"/>
          </p:nvPr>
        </p:nvSpPr>
        <p:spPr/>
        <p:txBody>
          <a:bodyPr>
            <a:normAutofit fontScale="90000"/>
          </a:bodyPr>
          <a:lstStyle/>
          <a:p>
            <a:r>
              <a:rPr lang="en-US" dirty="0"/>
              <a:t>But this method gives unexpected results when the segment’s closest location is not actually on the segment.</a:t>
            </a:r>
          </a:p>
        </p:txBody>
      </p:sp>
      <p:pic>
        <p:nvPicPr>
          <p:cNvPr id="3" name="Picture 2">
            <a:extLst>
              <a:ext uri="{FF2B5EF4-FFF2-40B4-BE49-F238E27FC236}">
                <a16:creationId xmlns:a16="http://schemas.microsoft.com/office/drawing/2014/main" id="{2E9F6E80-51A4-4C23-913A-46D39CBE21BE}"/>
              </a:ext>
            </a:extLst>
          </p:cNvPr>
          <p:cNvPicPr>
            <a:picLocks noChangeAspect="1"/>
          </p:cNvPicPr>
          <p:nvPr/>
        </p:nvPicPr>
        <p:blipFill>
          <a:blip r:embed="rId2"/>
          <a:stretch>
            <a:fillRect/>
          </a:stretch>
        </p:blipFill>
        <p:spPr>
          <a:xfrm>
            <a:off x="394484" y="2245015"/>
            <a:ext cx="4815189" cy="3615973"/>
          </a:xfrm>
          <a:prstGeom prst="rect">
            <a:avLst/>
          </a:prstGeom>
        </p:spPr>
      </p:pic>
      <p:pic>
        <p:nvPicPr>
          <p:cNvPr id="4" name="Picture 3">
            <a:extLst>
              <a:ext uri="{FF2B5EF4-FFF2-40B4-BE49-F238E27FC236}">
                <a16:creationId xmlns:a16="http://schemas.microsoft.com/office/drawing/2014/main" id="{28AB7819-9C2E-4167-B822-B105410D94C1}"/>
              </a:ext>
            </a:extLst>
          </p:cNvPr>
          <p:cNvPicPr>
            <a:picLocks noChangeAspect="1"/>
          </p:cNvPicPr>
          <p:nvPr/>
        </p:nvPicPr>
        <p:blipFill>
          <a:blip r:embed="rId3"/>
          <a:stretch>
            <a:fillRect/>
          </a:stretch>
        </p:blipFill>
        <p:spPr>
          <a:xfrm>
            <a:off x="5628983" y="2160794"/>
            <a:ext cx="4815189" cy="3615973"/>
          </a:xfrm>
          <a:prstGeom prst="rect">
            <a:avLst/>
          </a:prstGeom>
        </p:spPr>
      </p:pic>
    </p:spTree>
    <p:extLst>
      <p:ext uri="{BB962C8B-B14F-4D97-AF65-F5344CB8AC3E}">
        <p14:creationId xmlns:p14="http://schemas.microsoft.com/office/powerpoint/2010/main" val="206421196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B8A7-15AE-4168-B14A-81701E37FDCA}"/>
              </a:ext>
            </a:extLst>
          </p:cNvPr>
          <p:cNvSpPr>
            <a:spLocks noGrp="1"/>
          </p:cNvSpPr>
          <p:nvPr>
            <p:ph type="title"/>
          </p:nvPr>
        </p:nvSpPr>
        <p:spPr/>
        <p:txBody>
          <a:bodyPr>
            <a:normAutofit fontScale="90000"/>
          </a:bodyPr>
          <a:lstStyle/>
          <a:p>
            <a:r>
              <a:rPr lang="en-US" dirty="0"/>
              <a:t>Generally, the “closest point” method gives expected results when applied to adjacent paths</a:t>
            </a:r>
          </a:p>
        </p:txBody>
      </p:sp>
      <p:pic>
        <p:nvPicPr>
          <p:cNvPr id="3" name="Picture 2">
            <a:extLst>
              <a:ext uri="{FF2B5EF4-FFF2-40B4-BE49-F238E27FC236}">
                <a16:creationId xmlns:a16="http://schemas.microsoft.com/office/drawing/2014/main" id="{DB10FA06-BFC1-461B-8291-F8B17492A8B9}"/>
              </a:ext>
            </a:extLst>
          </p:cNvPr>
          <p:cNvPicPr>
            <a:picLocks noChangeAspect="1"/>
          </p:cNvPicPr>
          <p:nvPr/>
        </p:nvPicPr>
        <p:blipFill>
          <a:blip r:embed="rId2"/>
          <a:stretch>
            <a:fillRect/>
          </a:stretch>
        </p:blipFill>
        <p:spPr>
          <a:xfrm>
            <a:off x="562926" y="1839221"/>
            <a:ext cx="5676000" cy="4262400"/>
          </a:xfrm>
          <a:prstGeom prst="rect">
            <a:avLst/>
          </a:prstGeom>
        </p:spPr>
      </p:pic>
      <p:pic>
        <p:nvPicPr>
          <p:cNvPr id="4" name="Picture 3">
            <a:extLst>
              <a:ext uri="{FF2B5EF4-FFF2-40B4-BE49-F238E27FC236}">
                <a16:creationId xmlns:a16="http://schemas.microsoft.com/office/drawing/2014/main" id="{E3C53A1D-D25C-4BC1-AC25-B4563DB1C23F}"/>
              </a:ext>
            </a:extLst>
          </p:cNvPr>
          <p:cNvPicPr>
            <a:picLocks noChangeAspect="1"/>
          </p:cNvPicPr>
          <p:nvPr/>
        </p:nvPicPr>
        <p:blipFill>
          <a:blip r:embed="rId3"/>
          <a:stretch>
            <a:fillRect/>
          </a:stretch>
        </p:blipFill>
        <p:spPr>
          <a:xfrm>
            <a:off x="5942742" y="1839221"/>
            <a:ext cx="5676000" cy="4262400"/>
          </a:xfrm>
          <a:prstGeom prst="rect">
            <a:avLst/>
          </a:prstGeom>
        </p:spPr>
      </p:pic>
    </p:spTree>
    <p:extLst>
      <p:ext uri="{BB962C8B-B14F-4D97-AF65-F5344CB8AC3E}">
        <p14:creationId xmlns:p14="http://schemas.microsoft.com/office/powerpoint/2010/main" val="305809352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74A0-8D74-449A-93F2-2B7B5A5CFA30}"/>
              </a:ext>
            </a:extLst>
          </p:cNvPr>
          <p:cNvSpPr>
            <a:spLocks noGrp="1"/>
          </p:cNvSpPr>
          <p:nvPr>
            <p:ph type="title"/>
          </p:nvPr>
        </p:nvSpPr>
        <p:spPr>
          <a:xfrm>
            <a:off x="764202" y="629403"/>
            <a:ext cx="10515600" cy="1325563"/>
          </a:xfrm>
        </p:spPr>
        <p:txBody>
          <a:bodyPr>
            <a:normAutofit fontScale="90000"/>
          </a:bodyPr>
          <a:lstStyle/>
          <a:p>
            <a:r>
              <a:rPr lang="en-US" dirty="0"/>
              <a:t>The problem with closest point is that the directions of the contributions can be unclear, e.g. the nearby path may be ahead or behind the station points on the central path.</a:t>
            </a:r>
          </a:p>
        </p:txBody>
      </p:sp>
      <p:pic>
        <p:nvPicPr>
          <p:cNvPr id="3" name="Picture 2">
            <a:extLst>
              <a:ext uri="{FF2B5EF4-FFF2-40B4-BE49-F238E27FC236}">
                <a16:creationId xmlns:a16="http://schemas.microsoft.com/office/drawing/2014/main" id="{E379BC4D-8414-404E-8AB3-31D31C75BB8E}"/>
              </a:ext>
            </a:extLst>
          </p:cNvPr>
          <p:cNvPicPr>
            <a:picLocks noChangeAspect="1"/>
          </p:cNvPicPr>
          <p:nvPr/>
        </p:nvPicPr>
        <p:blipFill>
          <a:blip r:embed="rId2"/>
          <a:stretch>
            <a:fillRect/>
          </a:stretch>
        </p:blipFill>
        <p:spPr>
          <a:xfrm>
            <a:off x="420000" y="2230475"/>
            <a:ext cx="5676000" cy="4262400"/>
          </a:xfrm>
          <a:prstGeom prst="rect">
            <a:avLst/>
          </a:prstGeom>
        </p:spPr>
      </p:pic>
      <p:pic>
        <p:nvPicPr>
          <p:cNvPr id="5" name="Picture 4">
            <a:extLst>
              <a:ext uri="{FF2B5EF4-FFF2-40B4-BE49-F238E27FC236}">
                <a16:creationId xmlns:a16="http://schemas.microsoft.com/office/drawing/2014/main" id="{1C085A83-EE07-4566-96D8-A04F33E4B05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46769" y="2440615"/>
            <a:ext cx="7030833" cy="4262401"/>
          </a:xfrm>
          <a:prstGeom prst="rect">
            <a:avLst/>
          </a:prstGeom>
        </p:spPr>
      </p:pic>
    </p:spTree>
    <p:extLst>
      <p:ext uri="{BB962C8B-B14F-4D97-AF65-F5344CB8AC3E}">
        <p14:creationId xmlns:p14="http://schemas.microsoft.com/office/powerpoint/2010/main" val="150288653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a:extLst>
              <a:ext uri="{FF2B5EF4-FFF2-40B4-BE49-F238E27FC236}">
                <a16:creationId xmlns:a16="http://schemas.microsoft.com/office/drawing/2014/main" id="{725123A7-F1D2-403C-AB18-08A5A4A74762}"/>
              </a:ext>
            </a:extLst>
          </p:cNvPr>
          <p:cNvSpPr txBox="1"/>
          <p:nvPr/>
        </p:nvSpPr>
        <p:spPr>
          <a:xfrm>
            <a:off x="355934" y="2230475"/>
            <a:ext cx="8318834" cy="287454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1 - parallel lines, query is in middle area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 </a:t>
            </a: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station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Create a dummy central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 = [0 0; 2 0];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 = fcn_Path_convertXYtoTraversalStructure(central_path(:,1),central_path(:,2));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 "nearby"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 = [0 4; 2 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 =  fcn_Path_convertXYtoTraversalStructure(nearby_path(:,1),nearby_path(:,2));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 the closest point and distance on the nearby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fcn_Path_FindOrthogonalHitFromPathToPath(stations,central_traversal,nearby_traversal);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print_results(stations,closest_path_point,distances);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F1B56F64-AD34-4CA5-B7DD-118F447B4E63}"/>
              </a:ext>
            </a:extLst>
          </p:cNvPr>
          <p:cNvSpPr>
            <a:spLocks noGrp="1"/>
          </p:cNvSpPr>
          <p:nvPr>
            <p:ph type="title"/>
          </p:nvPr>
        </p:nvSpPr>
        <p:spPr/>
        <p:txBody>
          <a:bodyPr>
            <a:normAutofit fontScale="90000"/>
          </a:bodyPr>
          <a:lstStyle/>
          <a:p>
            <a:r>
              <a:rPr lang="en-US" dirty="0"/>
              <a:t>Orthogonal projection takes a “central” trajectory, and then projects orthogonally from that trajectory at given stations to find where it hits nearby trajectories.</a:t>
            </a:r>
          </a:p>
        </p:txBody>
      </p:sp>
      <p:pic>
        <p:nvPicPr>
          <p:cNvPr id="4" name="Picture 3">
            <a:extLst>
              <a:ext uri="{FF2B5EF4-FFF2-40B4-BE49-F238E27FC236}">
                <a16:creationId xmlns:a16="http://schemas.microsoft.com/office/drawing/2014/main" id="{FABFE6DD-3688-4574-8967-9436C5743F08}"/>
              </a:ext>
            </a:extLst>
          </p:cNvPr>
          <p:cNvPicPr>
            <a:picLocks noChangeAspect="1"/>
          </p:cNvPicPr>
          <p:nvPr/>
        </p:nvPicPr>
        <p:blipFill>
          <a:blip r:embed="rId2"/>
          <a:stretch>
            <a:fillRect/>
          </a:stretch>
        </p:blipFill>
        <p:spPr>
          <a:xfrm>
            <a:off x="7285100" y="3330362"/>
            <a:ext cx="4726426" cy="3549316"/>
          </a:xfrm>
          <a:prstGeom prst="rect">
            <a:avLst/>
          </a:prstGeom>
        </p:spPr>
      </p:pic>
    </p:spTree>
    <p:extLst>
      <p:ext uri="{BB962C8B-B14F-4D97-AF65-F5344CB8AC3E}">
        <p14:creationId xmlns:p14="http://schemas.microsoft.com/office/powerpoint/2010/main" val="160406233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3EF5-FF03-4D88-BDE5-4BDEC8D7F58E}"/>
              </a:ext>
            </a:extLst>
          </p:cNvPr>
          <p:cNvSpPr>
            <a:spLocks noGrp="1"/>
          </p:cNvSpPr>
          <p:nvPr>
            <p:ph type="title"/>
          </p:nvPr>
        </p:nvSpPr>
        <p:spPr/>
        <p:txBody>
          <a:bodyPr>
            <a:normAutofit fontScale="90000"/>
          </a:bodyPr>
          <a:lstStyle/>
          <a:p>
            <a:r>
              <a:rPr lang="en-US" dirty="0"/>
              <a:t>The approach gives the intersection point for arbitrary segments nearby the central trajectory</a:t>
            </a:r>
          </a:p>
        </p:txBody>
      </p:sp>
      <p:sp>
        <p:nvSpPr>
          <p:cNvPr id="5" name="Text Box 1">
            <a:extLst>
              <a:ext uri="{FF2B5EF4-FFF2-40B4-BE49-F238E27FC236}">
                <a16:creationId xmlns:a16="http://schemas.microsoft.com/office/drawing/2014/main" id="{5B2BA44E-9AD4-47B4-B5CC-1F8985E0F9A7}"/>
              </a:ext>
            </a:extLst>
          </p:cNvPr>
          <p:cNvSpPr txBox="1"/>
          <p:nvPr/>
        </p:nvSpPr>
        <p:spPr>
          <a:xfrm>
            <a:off x="151397" y="4511675"/>
            <a:ext cx="8727908" cy="19812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2 - angled line segment adjacent to endpoint query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 name="Picture 3">
            <a:extLst>
              <a:ext uri="{FF2B5EF4-FFF2-40B4-BE49-F238E27FC236}">
                <a16:creationId xmlns:a16="http://schemas.microsoft.com/office/drawing/2014/main" id="{2B480F8B-DC0B-4EEF-903D-5CCF8B730D2D}"/>
              </a:ext>
            </a:extLst>
          </p:cNvPr>
          <p:cNvPicPr>
            <a:picLocks noChangeAspect="1"/>
          </p:cNvPicPr>
          <p:nvPr/>
        </p:nvPicPr>
        <p:blipFill>
          <a:blip r:embed="rId2"/>
          <a:stretch>
            <a:fillRect/>
          </a:stretch>
        </p:blipFill>
        <p:spPr>
          <a:xfrm>
            <a:off x="7206916" y="1459952"/>
            <a:ext cx="4985084" cy="3743556"/>
          </a:xfrm>
          <a:prstGeom prst="rect">
            <a:avLst/>
          </a:prstGeom>
        </p:spPr>
      </p:pic>
    </p:spTree>
    <p:extLst>
      <p:ext uri="{BB962C8B-B14F-4D97-AF65-F5344CB8AC3E}">
        <p14:creationId xmlns:p14="http://schemas.microsoft.com/office/powerpoint/2010/main" val="39327817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C8A-B03C-4FA3-B502-CD451BDEC1BD}"/>
              </a:ext>
            </a:extLst>
          </p:cNvPr>
          <p:cNvSpPr>
            <a:spLocks noGrp="1"/>
          </p:cNvSpPr>
          <p:nvPr>
            <p:ph type="title"/>
          </p:nvPr>
        </p:nvSpPr>
        <p:spPr/>
        <p:txBody>
          <a:bodyPr/>
          <a:lstStyle/>
          <a:p>
            <a:r>
              <a:rPr lang="en-US" dirty="0"/>
              <a:t>We define a “miss” to even include “grazing” from one trajectory to another</a:t>
            </a:r>
          </a:p>
        </p:txBody>
      </p:sp>
      <p:pic>
        <p:nvPicPr>
          <p:cNvPr id="4" name="Picture 3">
            <a:extLst>
              <a:ext uri="{FF2B5EF4-FFF2-40B4-BE49-F238E27FC236}">
                <a16:creationId xmlns:a16="http://schemas.microsoft.com/office/drawing/2014/main" id="{3B699A9B-84E9-46DE-A094-4F12D06EF7C6}"/>
              </a:ext>
            </a:extLst>
          </p:cNvPr>
          <p:cNvPicPr>
            <a:picLocks noChangeAspect="1"/>
          </p:cNvPicPr>
          <p:nvPr/>
        </p:nvPicPr>
        <p:blipFill>
          <a:blip r:embed="rId2"/>
          <a:stretch>
            <a:fillRect/>
          </a:stretch>
        </p:blipFill>
        <p:spPr>
          <a:xfrm>
            <a:off x="6096000" y="1418115"/>
            <a:ext cx="5676000" cy="4262400"/>
          </a:xfrm>
          <a:prstGeom prst="rect">
            <a:avLst/>
          </a:prstGeom>
        </p:spPr>
      </p:pic>
      <p:sp>
        <p:nvSpPr>
          <p:cNvPr id="5" name="Text Box 1">
            <a:extLst>
              <a:ext uri="{FF2B5EF4-FFF2-40B4-BE49-F238E27FC236}">
                <a16:creationId xmlns:a16="http://schemas.microsoft.com/office/drawing/2014/main" id="{70332DC7-055B-4DC1-BC4C-2FC0E055A822}"/>
              </a:ext>
            </a:extLst>
          </p:cNvPr>
          <p:cNvSpPr txBox="1"/>
          <p:nvPr/>
        </p:nvSpPr>
        <p:spPr>
          <a:xfrm>
            <a:off x="577516" y="3903828"/>
            <a:ext cx="7260055" cy="216008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3 - angled line segment adjacent to endpoint query but near-miss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10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10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62541016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A2DCA7-0DC6-4295-A4DA-1EDEE356E004}"/>
              </a:ext>
            </a:extLst>
          </p:cNvPr>
          <p:cNvSpPr>
            <a:spLocks noGrp="1"/>
          </p:cNvSpPr>
          <p:nvPr>
            <p:ph type="title"/>
          </p:nvPr>
        </p:nvSpPr>
        <p:spPr>
          <a:xfrm>
            <a:off x="573505" y="846388"/>
            <a:ext cx="10515600" cy="1325563"/>
          </a:xfrm>
        </p:spPr>
        <p:txBody>
          <a:bodyPr>
            <a:normAutofit fontScale="90000"/>
          </a:bodyPr>
          <a:lstStyle/>
          <a:p>
            <a:r>
              <a:rPr lang="en-US" dirty="0"/>
              <a:t>A challenge with query stations is that the orthogonal projection is unclear. At the start and end, we use the segment ahead and behind these points.</a:t>
            </a:r>
          </a:p>
        </p:txBody>
      </p:sp>
      <p:pic>
        <p:nvPicPr>
          <p:cNvPr id="5" name="Picture 4">
            <a:extLst>
              <a:ext uri="{FF2B5EF4-FFF2-40B4-BE49-F238E27FC236}">
                <a16:creationId xmlns:a16="http://schemas.microsoft.com/office/drawing/2014/main" id="{4719A495-E8FE-47B0-A9F8-3B9C9882F274}"/>
              </a:ext>
            </a:extLst>
          </p:cNvPr>
          <p:cNvPicPr>
            <a:picLocks noChangeAspect="1"/>
          </p:cNvPicPr>
          <p:nvPr/>
        </p:nvPicPr>
        <p:blipFill>
          <a:blip r:embed="rId2"/>
          <a:stretch>
            <a:fillRect/>
          </a:stretch>
        </p:blipFill>
        <p:spPr>
          <a:xfrm>
            <a:off x="2476080" y="2171951"/>
            <a:ext cx="9142415" cy="4262400"/>
          </a:xfrm>
          <a:prstGeom prst="rect">
            <a:avLst/>
          </a:prstGeom>
        </p:spPr>
      </p:pic>
      <p:sp>
        <p:nvSpPr>
          <p:cNvPr id="6" name="TextBox 5">
            <a:extLst>
              <a:ext uri="{FF2B5EF4-FFF2-40B4-BE49-F238E27FC236}">
                <a16:creationId xmlns:a16="http://schemas.microsoft.com/office/drawing/2014/main" id="{A438933A-8571-4AD3-8CE9-EE5ABA944B6D}"/>
              </a:ext>
            </a:extLst>
          </p:cNvPr>
          <p:cNvSpPr txBox="1"/>
          <p:nvPr/>
        </p:nvSpPr>
        <p:spPr>
          <a:xfrm>
            <a:off x="1263316" y="6434351"/>
            <a:ext cx="8125942" cy="261610"/>
          </a:xfrm>
          <a:prstGeom prst="rect">
            <a:avLst/>
          </a:prstGeom>
          <a:noFill/>
        </p:spPr>
        <p:txBody>
          <a:bodyPr wrap="none" rtlCol="0">
            <a:spAutoFit/>
          </a:bodyPr>
          <a:lstStyle/>
          <a:p>
            <a:r>
              <a:rPr lang="en-US" sz="1100" dirty="0"/>
              <a:t>NOTE: the code for the images here and in the next few slides can be found in: </a:t>
            </a:r>
            <a:r>
              <a:rPr lang="en-US" sz="1100" dirty="0" err="1"/>
              <a:t>script_test_fcn_Path_FindOrthogonalHitFromPathToPath.m</a:t>
            </a:r>
            <a:endParaRPr lang="en-US" sz="1100" dirty="0"/>
          </a:p>
        </p:txBody>
      </p:sp>
    </p:spTree>
    <p:extLst>
      <p:ext uri="{BB962C8B-B14F-4D97-AF65-F5344CB8AC3E}">
        <p14:creationId xmlns:p14="http://schemas.microsoft.com/office/powerpoint/2010/main" val="142434651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As noted before in the orthogonal projection, the normal vectors are unclear at vertex points, and the path intersections can change depending on which type of averaging is used.</a:t>
            </a:r>
          </a:p>
        </p:txBody>
      </p:sp>
      <p:pic>
        <p:nvPicPr>
          <p:cNvPr id="3" name="Picture 2">
            <a:extLst>
              <a:ext uri="{FF2B5EF4-FFF2-40B4-BE49-F238E27FC236}">
                <a16:creationId xmlns:a16="http://schemas.microsoft.com/office/drawing/2014/main" id="{0F1F790C-EAC9-4A48-8126-596209BE8B7B}"/>
              </a:ext>
            </a:extLst>
          </p:cNvPr>
          <p:cNvPicPr>
            <a:picLocks noChangeAspect="1"/>
          </p:cNvPicPr>
          <p:nvPr/>
        </p:nvPicPr>
        <p:blipFill>
          <a:blip r:embed="rId2"/>
          <a:stretch>
            <a:fillRect/>
          </a:stretch>
        </p:blipFill>
        <p:spPr>
          <a:xfrm>
            <a:off x="8802104" y="2480913"/>
            <a:ext cx="2926080" cy="2926080"/>
          </a:xfrm>
          <a:prstGeom prst="rect">
            <a:avLst/>
          </a:prstGeom>
        </p:spPr>
      </p:pic>
      <p:pic>
        <p:nvPicPr>
          <p:cNvPr id="4" name="Picture 3">
            <a:extLst>
              <a:ext uri="{FF2B5EF4-FFF2-40B4-BE49-F238E27FC236}">
                <a16:creationId xmlns:a16="http://schemas.microsoft.com/office/drawing/2014/main" id="{CAE0DEE0-EC04-43EF-B4AC-5B737D291AFA}"/>
              </a:ext>
            </a:extLst>
          </p:cNvPr>
          <p:cNvPicPr>
            <a:picLocks noChangeAspect="1"/>
          </p:cNvPicPr>
          <p:nvPr/>
        </p:nvPicPr>
        <p:blipFill>
          <a:blip r:embed="rId3"/>
          <a:stretch>
            <a:fillRect/>
          </a:stretch>
        </p:blipFill>
        <p:spPr>
          <a:xfrm>
            <a:off x="5911174" y="2480913"/>
            <a:ext cx="2926080" cy="2926080"/>
          </a:xfrm>
          <a:prstGeom prst="rect">
            <a:avLst/>
          </a:prstGeom>
        </p:spPr>
      </p:pic>
      <p:pic>
        <p:nvPicPr>
          <p:cNvPr id="5" name="Picture 4">
            <a:extLst>
              <a:ext uri="{FF2B5EF4-FFF2-40B4-BE49-F238E27FC236}">
                <a16:creationId xmlns:a16="http://schemas.microsoft.com/office/drawing/2014/main" id="{5BF140C1-1064-4602-A5CE-8991D4A40AE3}"/>
              </a:ext>
            </a:extLst>
          </p:cNvPr>
          <p:cNvPicPr>
            <a:picLocks noChangeAspect="1"/>
          </p:cNvPicPr>
          <p:nvPr/>
        </p:nvPicPr>
        <p:blipFill>
          <a:blip r:embed="rId4"/>
          <a:stretch>
            <a:fillRect/>
          </a:stretch>
        </p:blipFill>
        <p:spPr>
          <a:xfrm>
            <a:off x="3020244" y="2480913"/>
            <a:ext cx="2926080" cy="2926080"/>
          </a:xfrm>
          <a:prstGeom prst="rect">
            <a:avLst/>
          </a:prstGeom>
        </p:spPr>
      </p:pic>
      <p:pic>
        <p:nvPicPr>
          <p:cNvPr id="6" name="Picture 5">
            <a:extLst>
              <a:ext uri="{FF2B5EF4-FFF2-40B4-BE49-F238E27FC236}">
                <a16:creationId xmlns:a16="http://schemas.microsoft.com/office/drawing/2014/main" id="{C52BF7BF-271D-4A16-B62F-4F7CEF46F39A}"/>
              </a:ext>
            </a:extLst>
          </p:cNvPr>
          <p:cNvPicPr>
            <a:picLocks noChangeAspect="1"/>
          </p:cNvPicPr>
          <p:nvPr/>
        </p:nvPicPr>
        <p:blipFill>
          <a:blip r:embed="rId5"/>
          <a:stretch>
            <a:fillRect/>
          </a:stretch>
        </p:blipFill>
        <p:spPr>
          <a:xfrm>
            <a:off x="94163" y="2480913"/>
            <a:ext cx="2926080" cy="2926080"/>
          </a:xfrm>
          <a:prstGeom prst="rect">
            <a:avLst/>
          </a:prstGeom>
        </p:spPr>
      </p:pic>
    </p:spTree>
    <p:extLst>
      <p:ext uri="{BB962C8B-B14F-4D97-AF65-F5344CB8AC3E}">
        <p14:creationId xmlns:p14="http://schemas.microsoft.com/office/powerpoint/2010/main" val="351147595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The same challenge arises for queries to the involuted area</a:t>
            </a:r>
          </a:p>
        </p:txBody>
      </p:sp>
      <p:pic>
        <p:nvPicPr>
          <p:cNvPr id="9" name="Picture 8">
            <a:extLst>
              <a:ext uri="{FF2B5EF4-FFF2-40B4-BE49-F238E27FC236}">
                <a16:creationId xmlns:a16="http://schemas.microsoft.com/office/drawing/2014/main" id="{38BBDA86-2274-4403-88EF-6116136DF95A}"/>
              </a:ext>
            </a:extLst>
          </p:cNvPr>
          <p:cNvPicPr>
            <a:picLocks/>
          </p:cNvPicPr>
          <p:nvPr/>
        </p:nvPicPr>
        <p:blipFill>
          <a:blip r:embed="rId2"/>
          <a:stretch>
            <a:fillRect/>
          </a:stretch>
        </p:blipFill>
        <p:spPr>
          <a:xfrm>
            <a:off x="2984888" y="2520233"/>
            <a:ext cx="2926080" cy="2926080"/>
          </a:xfrm>
          <a:prstGeom prst="rect">
            <a:avLst/>
          </a:prstGeom>
        </p:spPr>
      </p:pic>
      <p:pic>
        <p:nvPicPr>
          <p:cNvPr id="10" name="Picture 9">
            <a:extLst>
              <a:ext uri="{FF2B5EF4-FFF2-40B4-BE49-F238E27FC236}">
                <a16:creationId xmlns:a16="http://schemas.microsoft.com/office/drawing/2014/main" id="{4B03C3B2-2EBF-43A4-92EE-24FDE0187E06}"/>
              </a:ext>
            </a:extLst>
          </p:cNvPr>
          <p:cNvPicPr>
            <a:picLocks/>
          </p:cNvPicPr>
          <p:nvPr/>
        </p:nvPicPr>
        <p:blipFill>
          <a:blip r:embed="rId3"/>
          <a:stretch>
            <a:fillRect/>
          </a:stretch>
        </p:blipFill>
        <p:spPr>
          <a:xfrm>
            <a:off x="58602" y="2520233"/>
            <a:ext cx="2926080" cy="2926080"/>
          </a:xfrm>
          <a:prstGeom prst="rect">
            <a:avLst/>
          </a:prstGeom>
        </p:spPr>
      </p:pic>
      <p:pic>
        <p:nvPicPr>
          <p:cNvPr id="11" name="Picture 10">
            <a:extLst>
              <a:ext uri="{FF2B5EF4-FFF2-40B4-BE49-F238E27FC236}">
                <a16:creationId xmlns:a16="http://schemas.microsoft.com/office/drawing/2014/main" id="{584D3BB8-5F0A-4DE6-B4EF-2F560C332856}"/>
              </a:ext>
            </a:extLst>
          </p:cNvPr>
          <p:cNvPicPr>
            <a:picLocks/>
          </p:cNvPicPr>
          <p:nvPr/>
        </p:nvPicPr>
        <p:blipFill>
          <a:blip r:embed="rId4"/>
          <a:stretch>
            <a:fillRect/>
          </a:stretch>
        </p:blipFill>
        <p:spPr>
          <a:xfrm>
            <a:off x="8837459" y="2520233"/>
            <a:ext cx="2926080" cy="2926080"/>
          </a:xfrm>
          <a:prstGeom prst="rect">
            <a:avLst/>
          </a:prstGeom>
        </p:spPr>
      </p:pic>
      <p:pic>
        <p:nvPicPr>
          <p:cNvPr id="12" name="Picture 11">
            <a:extLst>
              <a:ext uri="{FF2B5EF4-FFF2-40B4-BE49-F238E27FC236}">
                <a16:creationId xmlns:a16="http://schemas.microsoft.com/office/drawing/2014/main" id="{4B268508-91B4-431B-84AA-409FF0EB2949}"/>
              </a:ext>
            </a:extLst>
          </p:cNvPr>
          <p:cNvPicPr>
            <a:picLocks/>
          </p:cNvPicPr>
          <p:nvPr/>
        </p:nvPicPr>
        <p:blipFill>
          <a:blip r:embed="rId5"/>
          <a:stretch>
            <a:fillRect/>
          </a:stretch>
        </p:blipFill>
        <p:spPr>
          <a:xfrm>
            <a:off x="5911174" y="2520233"/>
            <a:ext cx="2926080" cy="2926080"/>
          </a:xfrm>
          <a:prstGeom prst="rect">
            <a:avLst/>
          </a:prstGeom>
        </p:spPr>
      </p:pic>
    </p:spTree>
    <p:extLst>
      <p:ext uri="{BB962C8B-B14F-4D97-AF65-F5344CB8AC3E}">
        <p14:creationId xmlns:p14="http://schemas.microsoft.com/office/powerpoint/2010/main" val="1198855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F2895-D820-4FC8-AFF6-505906461E53}"/>
              </a:ext>
            </a:extLst>
          </p:cNvPr>
          <p:cNvSpPr>
            <a:spLocks noGrp="1"/>
          </p:cNvSpPr>
          <p:nvPr>
            <p:ph type="title"/>
          </p:nvPr>
        </p:nvSpPr>
        <p:spPr/>
        <p:txBody>
          <a:bodyPr>
            <a:normAutofit fontScale="90000"/>
          </a:bodyPr>
          <a:lstStyle/>
          <a:p>
            <a:r>
              <a:rPr lang="en-US" dirty="0"/>
              <a:t>When we operate in code, we treat station as a 1 x 1 scalar, and station</a:t>
            </a:r>
            <a:r>
              <a:rPr lang="en-US" u="sng" dirty="0"/>
              <a:t>s</a:t>
            </a:r>
            <a:r>
              <a:rPr lang="en-US" dirty="0"/>
              <a:t> (plural) as a N x 1 vector</a:t>
            </a:r>
          </a:p>
        </p:txBody>
      </p:sp>
      <p:sp>
        <p:nvSpPr>
          <p:cNvPr id="3" name="Content Placeholder 2">
            <a:extLst>
              <a:ext uri="{FF2B5EF4-FFF2-40B4-BE49-F238E27FC236}">
                <a16:creationId xmlns:a16="http://schemas.microsoft.com/office/drawing/2014/main" id="{E2A2993A-E7DB-4B38-B3A9-2CE6F7810B80}"/>
              </a:ext>
            </a:extLst>
          </p:cNvPr>
          <p:cNvSpPr>
            <a:spLocks noGrp="1"/>
          </p:cNvSpPr>
          <p:nvPr>
            <p:ph idx="1"/>
          </p:nvPr>
        </p:nvSpPr>
        <p:spPr>
          <a:xfrm>
            <a:off x="838200" y="1825625"/>
            <a:ext cx="4393676" cy="4351338"/>
          </a:xfrm>
        </p:spPr>
        <p:txBody>
          <a:bodyPr/>
          <a:lstStyle/>
          <a:p>
            <a:pPr marL="0" indent="0">
              <a:buNone/>
            </a:pPr>
            <a:r>
              <a:rPr lang="en-US" dirty="0"/>
              <a:t>This way, if a function needs multiple stations, it can query the arguments for a vector ‘stations’ rather than a scalar ‘station’.</a:t>
            </a:r>
            <a:br>
              <a:rPr lang="en-US" dirty="0"/>
            </a:br>
            <a:br>
              <a:rPr lang="en-US" dirty="0"/>
            </a:br>
            <a:r>
              <a:rPr lang="en-US" dirty="0"/>
              <a:t>So a stations type variable consists of N “station” variables stacked together.</a:t>
            </a:r>
          </a:p>
        </p:txBody>
      </p:sp>
    </p:spTree>
    <p:extLst>
      <p:ext uri="{BB962C8B-B14F-4D97-AF65-F5344CB8AC3E}">
        <p14:creationId xmlns:p14="http://schemas.microsoft.com/office/powerpoint/2010/main" val="390447830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0762-E78C-4356-973A-8F5DBF2301F9}"/>
              </a:ext>
            </a:extLst>
          </p:cNvPr>
          <p:cNvSpPr>
            <a:spLocks noGrp="1"/>
          </p:cNvSpPr>
          <p:nvPr>
            <p:ph type="title"/>
          </p:nvPr>
        </p:nvSpPr>
        <p:spPr/>
        <p:txBody>
          <a:bodyPr>
            <a:noAutofit/>
          </a:bodyPr>
          <a:lstStyle/>
          <a:p>
            <a:r>
              <a:rPr lang="en-US" sz="3200" dirty="0"/>
              <a:t>One result of this process is that some areas of a nearby path may receive very poor sampling. Generally, portions of nearby paths that are parallel are sampled well, but perpendicular are not.</a:t>
            </a:r>
          </a:p>
        </p:txBody>
      </p:sp>
      <p:pic>
        <p:nvPicPr>
          <p:cNvPr id="5" name="Picture 4">
            <a:extLst>
              <a:ext uri="{FF2B5EF4-FFF2-40B4-BE49-F238E27FC236}">
                <a16:creationId xmlns:a16="http://schemas.microsoft.com/office/drawing/2014/main" id="{25F751C1-73DF-4404-80EA-87C4DC2FB1E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578498" y="1690688"/>
            <a:ext cx="8321232" cy="5044698"/>
          </a:xfrm>
          <a:prstGeom prst="rect">
            <a:avLst/>
          </a:prstGeom>
        </p:spPr>
      </p:pic>
    </p:spTree>
    <p:extLst>
      <p:ext uri="{BB962C8B-B14F-4D97-AF65-F5344CB8AC3E}">
        <p14:creationId xmlns:p14="http://schemas.microsoft.com/office/powerpoint/2010/main" val="2696335439"/>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9BA0-A88E-437D-976C-F468191ADB65}"/>
              </a:ext>
            </a:extLst>
          </p:cNvPr>
          <p:cNvSpPr>
            <a:spLocks noGrp="1"/>
          </p:cNvSpPr>
          <p:nvPr>
            <p:ph type="title"/>
          </p:nvPr>
        </p:nvSpPr>
        <p:spPr/>
        <p:txBody>
          <a:bodyPr>
            <a:normAutofit fontScale="90000"/>
          </a:bodyPr>
          <a:lstStyle/>
          <a:p>
            <a:r>
              <a:rPr lang="en-US" dirty="0"/>
              <a:t>For orthogonal projection, the option of averaging at the vertex appears to give the best results</a:t>
            </a:r>
          </a:p>
        </p:txBody>
      </p:sp>
      <p:pic>
        <p:nvPicPr>
          <p:cNvPr id="4" name="Picture 3">
            <a:extLst>
              <a:ext uri="{FF2B5EF4-FFF2-40B4-BE49-F238E27FC236}">
                <a16:creationId xmlns:a16="http://schemas.microsoft.com/office/drawing/2014/main" id="{13E4313F-89FF-4FD9-8BAB-C87F6851E2C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85248" y="1690688"/>
            <a:ext cx="8970436" cy="5438274"/>
          </a:xfrm>
          <a:prstGeom prst="rect">
            <a:avLst/>
          </a:prstGeom>
        </p:spPr>
      </p:pic>
    </p:spTree>
    <p:extLst>
      <p:ext uri="{BB962C8B-B14F-4D97-AF65-F5344CB8AC3E}">
        <p14:creationId xmlns:p14="http://schemas.microsoft.com/office/powerpoint/2010/main" val="2881240358"/>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3E7C-5251-4DD4-8F5D-32ADC45BB03F}"/>
              </a:ext>
            </a:extLst>
          </p:cNvPr>
          <p:cNvSpPr>
            <a:spLocks noGrp="1"/>
          </p:cNvSpPr>
          <p:nvPr>
            <p:ph type="title"/>
          </p:nvPr>
        </p:nvSpPr>
        <p:spPr/>
        <p:txBody>
          <a:bodyPr>
            <a:normAutofit fontScale="90000"/>
          </a:bodyPr>
          <a:lstStyle/>
          <a:p>
            <a:r>
              <a:rPr lang="en-US" dirty="0"/>
              <a:t>The key advantage of the orthogonal projection is that every query “cuts” adjacent paths as one would expect. </a:t>
            </a:r>
          </a:p>
        </p:txBody>
      </p:sp>
      <p:pic>
        <p:nvPicPr>
          <p:cNvPr id="5" name="Picture 4">
            <a:extLst>
              <a:ext uri="{FF2B5EF4-FFF2-40B4-BE49-F238E27FC236}">
                <a16:creationId xmlns:a16="http://schemas.microsoft.com/office/drawing/2014/main" id="{9C7BE2F6-0D3E-40B8-BC54-59DA6EFBD0A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45445" y="1527940"/>
            <a:ext cx="9070930" cy="5499198"/>
          </a:xfrm>
          <a:prstGeom prst="rect">
            <a:avLst/>
          </a:prstGeom>
        </p:spPr>
      </p:pic>
    </p:spTree>
    <p:extLst>
      <p:ext uri="{BB962C8B-B14F-4D97-AF65-F5344CB8AC3E}">
        <p14:creationId xmlns:p14="http://schemas.microsoft.com/office/powerpoint/2010/main" val="171936652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function, </a:t>
            </a:r>
            <a:r>
              <a:rPr lang="en-US" sz="2700" dirty="0" err="1">
                <a:solidFill>
                  <a:srgbClr val="00B050"/>
                </a:solidFill>
                <a:latin typeface="Courier New" panose="02070309020205020404" pitchFamily="49" charset="0"/>
                <a:cs typeface="Courier New" panose="02070309020205020404" pitchFamily="49" charset="0"/>
              </a:rPr>
              <a:t>fcn_Path_FindOrthogonalScatterFromPathToPaths</a:t>
            </a:r>
            <a:br>
              <a:rPr lang="en-US" sz="2700" dirty="0">
                <a:solidFill>
                  <a:srgbClr val="00B050"/>
                </a:solidFill>
                <a:latin typeface="Courier New" panose="02070309020205020404" pitchFamily="49" charset="0"/>
                <a:cs typeface="Courier New" panose="02070309020205020404" pitchFamily="49" charset="0"/>
              </a:rPr>
            </a:br>
            <a:r>
              <a:rPr lang="en-US" dirty="0"/>
              <a:t>implements this cutting process at given stations</a:t>
            </a:r>
          </a:p>
        </p:txBody>
      </p:sp>
      <p:sp>
        <p:nvSpPr>
          <p:cNvPr id="3" name="Content Placeholder 2"/>
          <p:cNvSpPr>
            <a:spLocks noGrp="1"/>
          </p:cNvSpPr>
          <p:nvPr>
            <p:ph idx="1"/>
          </p:nvPr>
        </p:nvSpPr>
        <p:spPr/>
        <p:txBody>
          <a:bodyPr/>
          <a:lstStyle/>
          <a:p>
            <a:pPr marL="0" indent="0">
              <a:buNone/>
            </a:pPr>
            <a:r>
              <a:rPr lang="en-US" dirty="0"/>
              <a:t>See: </a:t>
            </a:r>
            <a:r>
              <a:rPr lang="en-US" dirty="0" err="1"/>
              <a:t>script_test_fcn_Path_FindOrthogonalScatterFromPathToPaths</a:t>
            </a:r>
            <a:r>
              <a:rPr lang="en-US" dirty="0"/>
              <a:t> for examples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2532" y="2769590"/>
            <a:ext cx="4723080" cy="3542310"/>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13213" y="3124586"/>
            <a:ext cx="3517973" cy="2638480"/>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95758" y="2666065"/>
            <a:ext cx="4148716" cy="3111537"/>
          </a:xfrm>
          <a:prstGeom prst="rect">
            <a:avLst/>
          </a:prstGeom>
        </p:spPr>
      </p:pic>
    </p:spTree>
    <p:extLst>
      <p:ext uri="{BB962C8B-B14F-4D97-AF65-F5344CB8AC3E}">
        <p14:creationId xmlns:p14="http://schemas.microsoft.com/office/powerpoint/2010/main" val="4639469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allows one to average adjacent paths along each cut to produce an average path. </a:t>
            </a:r>
          </a:p>
        </p:txBody>
      </p:sp>
      <p:sp>
        <p:nvSpPr>
          <p:cNvPr id="3" name="Content Placeholder 2"/>
          <p:cNvSpPr>
            <a:spLocks noGrp="1"/>
          </p:cNvSpPr>
          <p:nvPr>
            <p:ph idx="1"/>
          </p:nvPr>
        </p:nvSpPr>
        <p:spPr/>
        <p:txBody>
          <a:bodyPr/>
          <a:lstStyle/>
          <a:p>
            <a:pPr marL="0" indent="0">
              <a:buNone/>
            </a:pPr>
            <a:r>
              <a:rPr lang="en-US" dirty="0"/>
              <a:t>This is implemented in </a:t>
            </a:r>
            <a:r>
              <a:rPr lang="en-US" dirty="0" err="1"/>
              <a:t>fcn_Path_findAveragePathViaOrthogonalProjection.m</a:t>
            </a:r>
            <a:endParaRPr lang="en-US" dirty="0"/>
          </a:p>
        </p:txBody>
      </p:sp>
    </p:spTree>
    <p:extLst>
      <p:ext uri="{BB962C8B-B14F-4D97-AF65-F5344CB8AC3E}">
        <p14:creationId xmlns:p14="http://schemas.microsoft.com/office/powerpoint/2010/main" val="124821195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007-B4DE-417F-A125-2FE0237AACD3}"/>
              </a:ext>
            </a:extLst>
          </p:cNvPr>
          <p:cNvSpPr>
            <a:spLocks noGrp="1"/>
          </p:cNvSpPr>
          <p:nvPr>
            <p:ph type="title"/>
          </p:nvPr>
        </p:nvSpPr>
        <p:spPr>
          <a:xfrm>
            <a:off x="852488" y="536575"/>
            <a:ext cx="9520238" cy="2192338"/>
          </a:xfrm>
        </p:spPr>
        <p:txBody>
          <a:bodyPr>
            <a:normAutofit fontScale="90000"/>
          </a:bodyPr>
          <a:lstStyle/>
          <a:p>
            <a:r>
              <a:rPr lang="en-US" dirty="0"/>
              <a:t>The process of averaging has to avoid averaging paths that are nearby but not adjacent in the s-coordinate. Otherwise, the average will bias toward the alternate paths and may even “wander” at the intersections.</a:t>
            </a:r>
          </a:p>
        </p:txBody>
      </p:sp>
      <p:pic>
        <p:nvPicPr>
          <p:cNvPr id="3" name="Picture 2">
            <a:extLst>
              <a:ext uri="{FF2B5EF4-FFF2-40B4-BE49-F238E27FC236}">
                <a16:creationId xmlns:a16="http://schemas.microsoft.com/office/drawing/2014/main" id="{DB9AC32B-C6B1-41D8-A4DD-7F211EC5FAA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087932" y="3429000"/>
            <a:ext cx="4465510" cy="2707189"/>
          </a:xfrm>
          <a:prstGeom prst="rect">
            <a:avLst/>
          </a:prstGeom>
        </p:spPr>
      </p:pic>
      <p:sp>
        <p:nvSpPr>
          <p:cNvPr id="4" name="TextBox 3">
            <a:extLst>
              <a:ext uri="{FF2B5EF4-FFF2-40B4-BE49-F238E27FC236}">
                <a16:creationId xmlns:a16="http://schemas.microsoft.com/office/drawing/2014/main" id="{F2CD1D73-01AD-44D4-8CF5-A1240A9C36D2}"/>
              </a:ext>
            </a:extLst>
          </p:cNvPr>
          <p:cNvSpPr txBox="1"/>
          <p:nvPr/>
        </p:nvSpPr>
        <p:spPr>
          <a:xfrm>
            <a:off x="3855610" y="6378574"/>
            <a:ext cx="4009431" cy="369332"/>
          </a:xfrm>
          <a:prstGeom prst="rect">
            <a:avLst/>
          </a:prstGeom>
          <a:noFill/>
        </p:spPr>
        <p:txBody>
          <a:bodyPr wrap="none" rtlCol="0">
            <a:spAutoFit/>
          </a:bodyPr>
          <a:lstStyle/>
          <a:p>
            <a:r>
              <a:rPr lang="en-US" dirty="0" err="1"/>
              <a:t>script_test_fcn_Path_findAveragePath.m</a:t>
            </a:r>
            <a:endParaRPr lang="en-US" dirty="0"/>
          </a:p>
        </p:txBody>
      </p:sp>
      <p:pic>
        <p:nvPicPr>
          <p:cNvPr id="5" name="Picture 4">
            <a:extLst>
              <a:ext uri="{FF2B5EF4-FFF2-40B4-BE49-F238E27FC236}">
                <a16:creationId xmlns:a16="http://schemas.microsoft.com/office/drawing/2014/main" id="{11E40F22-E936-4AED-BA0A-5000D582B36A}"/>
              </a:ext>
            </a:extLst>
          </p:cNvPr>
          <p:cNvPicPr>
            <a:picLocks noChangeAspect="1"/>
          </p:cNvPicPr>
          <p:nvPr/>
        </p:nvPicPr>
        <p:blipFill>
          <a:blip r:embed="rId3"/>
          <a:stretch>
            <a:fillRect/>
          </a:stretch>
        </p:blipFill>
        <p:spPr>
          <a:xfrm>
            <a:off x="1193668" y="3204174"/>
            <a:ext cx="4009432" cy="3010888"/>
          </a:xfrm>
          <a:prstGeom prst="rect">
            <a:avLst/>
          </a:prstGeom>
        </p:spPr>
      </p:pic>
    </p:spTree>
    <p:extLst>
      <p:ext uri="{BB962C8B-B14F-4D97-AF65-F5344CB8AC3E}">
        <p14:creationId xmlns:p14="http://schemas.microsoft.com/office/powerpoint/2010/main" val="53981523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r>
              <a:rPr lang="en-US" dirty="0"/>
              <a:t> as mentioned earlier.</a:t>
            </a:r>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9048709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comparison of the averaging methods shown here reveals that orthogonal projection cross-sections appear to work the best</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90300" y="2311437"/>
            <a:ext cx="5334000" cy="4000500"/>
          </a:xfrm>
          <a:prstGeom prst="rect">
            <a:avLst/>
          </a:prstGeom>
        </p:spPr>
      </p:pic>
      <p:sp>
        <p:nvSpPr>
          <p:cNvPr id="4" name="TextBox 3"/>
          <p:cNvSpPr txBox="1"/>
          <p:nvPr/>
        </p:nvSpPr>
        <p:spPr>
          <a:xfrm>
            <a:off x="1168106" y="6443084"/>
            <a:ext cx="4461478" cy="369332"/>
          </a:xfrm>
          <a:prstGeom prst="rect">
            <a:avLst/>
          </a:prstGeom>
          <a:noFill/>
        </p:spPr>
        <p:txBody>
          <a:bodyPr wrap="none" rtlCol="0">
            <a:spAutoFit/>
          </a:bodyPr>
          <a:lstStyle/>
          <a:p>
            <a:r>
              <a:rPr lang="en-US" dirty="0"/>
              <a:t>See: </a:t>
            </a:r>
            <a:r>
              <a:rPr lang="en-US" dirty="0" err="1"/>
              <a:t>script_test_fcn_Path_findAveragePath.m</a:t>
            </a:r>
            <a:endParaRPr lang="en-US" dirty="0"/>
          </a:p>
        </p:txBody>
      </p:sp>
    </p:spTree>
    <p:extLst>
      <p:ext uri="{BB962C8B-B14F-4D97-AF65-F5344CB8AC3E}">
        <p14:creationId xmlns:p14="http://schemas.microsoft.com/office/powerpoint/2010/main" val="270083230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01" y="909536"/>
            <a:ext cx="10515600" cy="1325563"/>
          </a:xfrm>
        </p:spPr>
        <p:txBody>
          <a:bodyPr>
            <a:normAutofit fontScale="90000"/>
          </a:bodyPr>
          <a:lstStyle/>
          <a:p>
            <a:r>
              <a:rPr lang="en-US" dirty="0"/>
              <a:t>Note that the orthogonal averaging function has the additional outputs of distance and XY hit points of the nearby paths, which allow statistics, detailed point analysis, and advanced plotting.</a:t>
            </a:r>
          </a:p>
        </p:txBody>
      </p:sp>
      <p:sp>
        <p:nvSpPr>
          <p:cNvPr id="4" name="Rectangle 3"/>
          <p:cNvSpPr/>
          <p:nvPr/>
        </p:nvSpPr>
        <p:spPr>
          <a:xfrm>
            <a:off x="1053867" y="6267668"/>
            <a:ext cx="5836854" cy="369332"/>
          </a:xfrm>
          <a:prstGeom prst="rect">
            <a:avLst/>
          </a:prstGeom>
        </p:spPr>
        <p:txBody>
          <a:bodyPr wrap="none">
            <a:spAutoFit/>
          </a:bodyPr>
          <a:lstStyle/>
          <a:p>
            <a:r>
              <a:rPr lang="en-US" dirty="0">
                <a:solidFill>
                  <a:srgbClr val="228B22"/>
                </a:solidFill>
                <a:latin typeface="Courier New" panose="02070309020205020404" pitchFamily="49" charset="0"/>
              </a:rPr>
              <a:t>See: </a:t>
            </a:r>
            <a:r>
              <a:rPr lang="en-US" dirty="0" err="1">
                <a:solidFill>
                  <a:srgbClr val="228B22"/>
                </a:solidFill>
                <a:latin typeface="Courier New" panose="02070309020205020404" pitchFamily="49" charset="0"/>
              </a:rPr>
              <a:t>script_test_fcn_Path_findAveragePath</a:t>
            </a:r>
            <a:endParaRPr lang="en-US" dirty="0">
              <a:solidFill>
                <a:srgbClr val="228B22"/>
              </a:solidFill>
              <a:latin typeface="Courier New" panose="02070309020205020404" pitchFamily="49" charset="0"/>
            </a:endParaRP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01161" y="2695629"/>
            <a:ext cx="6880174" cy="3448687"/>
          </a:xfrm>
          <a:prstGeom prst="rect">
            <a:avLst/>
          </a:prstGeom>
        </p:spPr>
      </p:pic>
      <p:pic>
        <p:nvPicPr>
          <p:cNvPr id="6" name="Picture 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90721" y="2695629"/>
            <a:ext cx="4550417" cy="3412813"/>
          </a:xfrm>
          <a:prstGeom prst="rect">
            <a:avLst/>
          </a:prstGeom>
        </p:spPr>
      </p:pic>
    </p:spTree>
    <p:extLst>
      <p:ext uri="{BB962C8B-B14F-4D97-AF65-F5344CB8AC3E}">
        <p14:creationId xmlns:p14="http://schemas.microsoft.com/office/powerpoint/2010/main" val="34912143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8357</Words>
  <Application>Microsoft Office PowerPoint</Application>
  <PresentationFormat>Widescreen</PresentationFormat>
  <Paragraphs>752</Paragraphs>
  <Slides>98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98</vt:i4>
      </vt:variant>
    </vt:vector>
  </HeadingPairs>
  <TitlesOfParts>
    <vt:vector size="103" baseType="lpstr">
      <vt:lpstr>Arial</vt:lpstr>
      <vt:lpstr>Calibri</vt:lpstr>
      <vt:lpstr>Calibri Light</vt:lpstr>
      <vt:lpstr>Courier New</vt:lpstr>
      <vt:lpstr>Office Theme</vt:lpstr>
      <vt:lpstr>Finding the Path</vt:lpstr>
      <vt:lpstr>Many applications require a reference path</vt:lpstr>
      <vt:lpstr>Definitions of terms are important so that we don’t get confused later</vt:lpstr>
      <vt:lpstr>The station of a path is the location in terms of the s-coordinate along a path</vt:lpstr>
      <vt:lpstr>The important aspect of the station is that it does NOT depend on distance from a location.</vt:lpstr>
      <vt:lpstr>An issue with station coordinates is that they depend very strongly on how much weaving. Depending on weaving, paths plotted at same station points – in this case every 40 meters – may be very distant from their neighbors.</vt:lpstr>
      <vt:lpstr>This side-side swerving is why marathon runners ALWAYS end up running more than 26.2 miles (which often surprises and annoys first-time runners)</vt:lpstr>
      <vt:lpstr>Most of our challenges with vehicle guidance have to do with the fact that the station distance on one side of the road is different than on the other. We need a COMMON station for the road or lane.</vt:lpstr>
      <vt:lpstr>When we operate in code, we treat station as a 1 x 1 scalar, and stations (plural) as a N x 1 vector</vt:lpstr>
      <vt:lpstr>What is a path?</vt:lpstr>
      <vt:lpstr>What is a path segment?</vt:lpstr>
      <vt:lpstr>Some operations require at least 2 segments, and we refer to these variable types as “paths”</vt:lpstr>
      <vt:lpstr>Sometimes we want more information about a path than just XY, so we define something called a “traversal”</vt:lpstr>
      <vt:lpstr>The last major type commonly used is “traversals” which are collections of traversal variables within an array, e.g. many “paths” that are together</vt:lpstr>
      <vt:lpstr>Within the list of functions is a special function whose only purpose is to confirm that variables that are passed to it meet the requirements of each type.</vt:lpstr>
      <vt:lpstr>Getting started</vt:lpstr>
      <vt:lpstr>We’re often creating paths, but for dummy “starter” paths we have a function</vt:lpstr>
      <vt:lpstr>Why do we use this example? It has some challenging features that often “break” code</vt:lpstr>
      <vt:lpstr>Because the length of each traversal is different, we cannot save these as arrays (not easily, at least). So we use structure types to save traversals to allow different lengths.</vt:lpstr>
      <vt:lpstr>We often collect traversal data into cell arrays called traversals. And we often need to plot them. A function exists for this.</vt:lpstr>
      <vt:lpstr>Similarly, we often want to plot the yaw within traversal arrays and a function exists for this too</vt:lpstr>
      <vt:lpstr>Basic Path Operations Include</vt:lpstr>
      <vt:lpstr>Finding the intersection of segments</vt:lpstr>
      <vt:lpstr>The most basic path operation is finding the intersection of a path segment rooted at p and extending to p+r, with a sensor rooted at q and extending to p+s.</vt:lpstr>
      <vt:lpstr>This capability is implemented in fcn_Path_findProjectionHitOntoPath.m</vt:lpstr>
      <vt:lpstr>This method requires the definition of the cross product</vt:lpstr>
      <vt:lpstr>The method used is to consider fractions of the path and of the sensor vectors </vt:lpstr>
      <vt:lpstr>The two lines intersect if we can find t and u such that:</vt:lpstr>
      <vt:lpstr>We can solve for u similarly:</vt:lpstr>
      <vt:lpstr>If the lines are parallel then r × s = 0</vt:lpstr>
      <vt:lpstr>If parallel and non-intersecting?</vt:lpstr>
      <vt:lpstr>What if they intersect?</vt:lpstr>
      <vt:lpstr>Intersections at the end-points of the path</vt:lpstr>
      <vt:lpstr>If we correct the t-range, then the intersection is found</vt:lpstr>
      <vt:lpstr>Similarly, this form with the u range not including 0 or 1 can miss paths that barely hit the sensor at start or end</vt:lpstr>
      <vt:lpstr>Here’s the correct result</vt:lpstr>
      <vt:lpstr>Example 1: A simple example</vt:lpstr>
      <vt:lpstr>Example 2: Not intersecting</vt:lpstr>
      <vt:lpstr>Example 3: Multiple line segments</vt:lpstr>
      <vt:lpstr>In some applications, the “length” of the sensor vector is irrelevant. One simply wants to know any location, in any direction, where an intersection could occur.</vt:lpstr>
      <vt:lpstr>Snapping a point onto a path</vt:lpstr>
      <vt:lpstr>One of the basic path operations is snapping from a query point onto a path</vt:lpstr>
      <vt:lpstr>This functionality is implemented in the MATLAB function: fcn_Path_snapPointOntoPath</vt:lpstr>
      <vt:lpstr>This breaks if the nearest segment is not the one with two closest endpoints</vt:lpstr>
      <vt:lpstr>One idea to fix these errors might be to check whether the “snap” point is on a segment, but there are queries that occur where the result would be on neither segment. For example:</vt:lpstr>
      <vt:lpstr>In vehicle preview-based control, the ambiguity of the snap point can cause different errors depending on whether the projection is from the path to vehicle, or vehicle to path</vt:lpstr>
      <vt:lpstr>Trimming a path</vt:lpstr>
      <vt:lpstr>When snapping points onto paths or traversals, if we include too much of a path, particularly one turned back toward itself, we can get incorrect snap points.</vt:lpstr>
      <vt:lpstr>A fix to this problem is to trim down the traversal to include only the region we are interested in.</vt:lpstr>
      <vt:lpstr>To force a query to include only a short part of a traversal, we use: fcn_Path_findTraversalStationSegment </vt:lpstr>
      <vt:lpstr>Here’s the setup and an example call</vt:lpstr>
      <vt:lpstr>Here are more standard example results</vt:lpstr>
      <vt:lpstr>If a degenerate query is given where there is only a single station, then it automatically finds the right traversal portion containing that station</vt:lpstr>
      <vt:lpstr>And if the ENTIRE traversal is within the station limits, it simply returns the entire traversal back</vt:lpstr>
      <vt:lpstr>If the station end query is past the end of the traversal, but start is within, it returns only the cut-out portion</vt:lpstr>
      <vt:lpstr>Similarly, if the station start query is before the start of the traversal, but end is within, it returns only the cut-out portion</vt:lpstr>
      <vt:lpstr>If both the start and end of query are BEFORE the start, then it returns only the first segment</vt:lpstr>
      <vt:lpstr>Similarly, if both the start and end of query are AFTER the end, then it returns only the last segment</vt:lpstr>
      <vt:lpstr>This function will still give the correct result if the start and end points are out of order, but will generate a warning</vt:lpstr>
      <vt:lpstr>Projecting from a path normally outward</vt:lpstr>
      <vt:lpstr>A common operation is to seek vectors that are normal to a path at given station points</vt:lpstr>
      <vt:lpstr>This capability is implemented in fcn_Path_findProjectionHitOntoPath.m</vt:lpstr>
      <vt:lpstr>Here are some examples:</vt:lpstr>
      <vt:lpstr>Particularly at an internal vertex, it can be very unclear what to use as a normal vector. Here are 4 options that 1) use previous, 2) use following, 3) average both only at vertex, and 4) average everywhere</vt:lpstr>
      <vt:lpstr>Generating random traversals</vt:lpstr>
      <vt:lpstr>Using normal projections, a common task is to generate random traversals about a given traversal</vt:lpstr>
      <vt:lpstr>One can choose different smoothness factors or the number of trajectories produced</vt:lpstr>
      <vt:lpstr>One can change the standard deviations</vt:lpstr>
      <vt:lpstr>One can also change the number of points to use to generate each random traversal</vt:lpstr>
      <vt:lpstr>Plotting variance bands about a traveral</vt:lpstr>
      <vt:lpstr>The orthogonal projections can also be used to plot the standard deviation about a traversal</vt:lpstr>
      <vt:lpstr>Note that this function, fcn_Path_plotPathXYWithVarianceBands inherets the band color from plotting, so that multiple traversals can be put on the same figure.</vt:lpstr>
      <vt:lpstr>Calculating the variance of a traversal</vt:lpstr>
      <vt:lpstr>The variance of a single traversal is a measure of how much it bends at each segment, as a distance offset. </vt:lpstr>
      <vt:lpstr>Path Averaging Methods</vt:lpstr>
      <vt:lpstr>One of the more useful ways to create permanent paths is to average ones followed earlier. These naturally occurring paths are called “desire lines”.</vt:lpstr>
      <vt:lpstr>The averaging process seems obvious, but it depends on metrics of distance</vt:lpstr>
      <vt:lpstr>This discrepancy in station distances is why lanes on track and field have staggered starts. The inside line would be shorter than the outside lane if everyone started at the same line.</vt:lpstr>
      <vt:lpstr>The “closest point” method finds the closest point on a nearby path to the central path. It then finds the associated line segment on the nearby path, and then projects FROM the line segment back to the central path.</vt:lpstr>
      <vt:lpstr>This method has the advantage of generating expected results even when the queries “graze” nearby paths</vt:lpstr>
      <vt:lpstr>But this method gives unexpected results when the segment’s closest location is not actually on the segment.</vt:lpstr>
      <vt:lpstr>Generally, the “closest point” method gives expected results when applied to adjacent paths</vt:lpstr>
      <vt:lpstr>The problem with closest point is that the directions of the contributions can be unclear, e.g. the nearby path may be ahead or behind the station points on the central path.</vt:lpstr>
      <vt:lpstr>Orthogonal projection takes a “central” trajectory, and then projects orthogonally from that trajectory at given stations to find where it hits nearby trajectories.</vt:lpstr>
      <vt:lpstr>The approach gives the intersection point for arbitrary segments nearby the central trajectory</vt:lpstr>
      <vt:lpstr>We define a “miss” to even include “grazing” from one trajectory to another</vt:lpstr>
      <vt:lpstr>A challenge with query stations is that the orthogonal projection is unclear. At the start and end, we use the segment ahead and behind these points.</vt:lpstr>
      <vt:lpstr>As noted before in the orthogonal projection, the normal vectors are unclear at vertex points, and the path intersections can change depending on which type of averaging is used.</vt:lpstr>
      <vt:lpstr>The same challenge arises for queries to the involuted area</vt:lpstr>
      <vt:lpstr>One result of this process is that some areas of a nearby path may receive very poor sampling. Generally, portions of nearby paths that are parallel are sampled well, but perpendicular are not.</vt:lpstr>
      <vt:lpstr>For orthogonal projection, the option of averaging at the vertex appears to give the best results</vt:lpstr>
      <vt:lpstr>The key advantage of the orthogonal projection is that every query “cuts” adjacent paths as one would expect. </vt:lpstr>
      <vt:lpstr>The function, fcn_Path_FindOrthogonalScatterFromPathToPaths implements this cutting process at given stations</vt:lpstr>
      <vt:lpstr>This allows one to average adjacent paths along each cut to produce an average path. </vt:lpstr>
      <vt:lpstr>The process of averaging has to avoid averaging paths that are nearby but not adjacent in the s-coordinate. Otherwise, the average will bias toward the alternate paths and may even “wander” at the intersections.</vt:lpstr>
      <vt:lpstr>To force a query to include only a short part of a path, we use: fcn_Path_findPathSXYSegment.m as mentioned earlier.</vt:lpstr>
      <vt:lpstr>A comparison of the averaging methods shown here reveals that orthogonal projection cross-sections appear to work the best</vt:lpstr>
      <vt:lpstr>Note that the orthogonal averaging function has the additional outputs of distance and XY hit points of the nearby paths, which allow statistics, detailed point analysis, and advanced plotting.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Sean Brennan</dc:creator>
  <cp:lastModifiedBy>Sean Brennan</cp:lastModifiedBy>
  <cp:revision>1</cp:revision>
  <dcterms:created xsi:type="dcterms:W3CDTF">2021-01-09T16:12:09Z</dcterms:created>
  <dcterms:modified xsi:type="dcterms:W3CDTF">2021-01-09T16:14:53Z</dcterms:modified>
</cp:coreProperties>
</file>